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82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4175" y="268400"/>
            <a:ext cx="5134999" cy="48501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1925" y="2484650"/>
            <a:ext cx="3390399" cy="265884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2884170" cy="5143500"/>
          </a:xfrm>
          <a:custGeom>
            <a:avLst/>
            <a:gdLst/>
            <a:ahLst/>
            <a:cxnLst/>
            <a:rect l="l" t="t" r="r" b="b"/>
            <a:pathLst>
              <a:path w="2884170" h="5143500">
                <a:moveTo>
                  <a:pt x="288407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2884074" y="0"/>
                </a:lnTo>
                <a:lnTo>
                  <a:pt x="2884074" y="5143499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48982" y="676723"/>
            <a:ext cx="1879600" cy="886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3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object 12">
            <a:extLst>
              <a:ext uri="{FF2B5EF4-FFF2-40B4-BE49-F238E27FC236}">
                <a16:creationId xmlns:a16="http://schemas.microsoft.com/office/drawing/2014/main" id="{B2A90397-95CE-F984-B6B8-7D0410A388B5}"/>
              </a:ext>
            </a:extLst>
          </p:cNvPr>
          <p:cNvGrpSpPr/>
          <p:nvPr/>
        </p:nvGrpSpPr>
        <p:grpSpPr>
          <a:xfrm>
            <a:off x="6393727" y="2266950"/>
            <a:ext cx="3207658" cy="3399794"/>
            <a:chOff x="6670850" y="2738850"/>
            <a:chExt cx="2302510" cy="2378710"/>
          </a:xfrm>
        </p:grpSpPr>
        <p:pic>
          <p:nvPicPr>
            <p:cNvPr id="35" name="object 13">
              <a:extLst>
                <a:ext uri="{FF2B5EF4-FFF2-40B4-BE49-F238E27FC236}">
                  <a16:creationId xmlns:a16="http://schemas.microsoft.com/office/drawing/2014/main" id="{5BEC9E78-6637-E4FE-5642-B8A15B3AD69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0850" y="2738850"/>
              <a:ext cx="2302249" cy="2378674"/>
            </a:xfrm>
            <a:prstGeom prst="rect">
              <a:avLst/>
            </a:prstGeom>
          </p:spPr>
        </p:pic>
        <p:pic>
          <p:nvPicPr>
            <p:cNvPr id="36" name="object 14">
              <a:extLst>
                <a:ext uri="{FF2B5EF4-FFF2-40B4-BE49-F238E27FC236}">
                  <a16:creationId xmlns:a16="http://schemas.microsoft.com/office/drawing/2014/main" id="{D801C9C9-A6DB-83F1-0B52-85292881928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4923" y="2999322"/>
              <a:ext cx="696948" cy="515998"/>
            </a:xfrm>
            <a:prstGeom prst="rect">
              <a:avLst/>
            </a:prstGeom>
          </p:spPr>
        </p:pic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800" y="277881"/>
            <a:ext cx="74510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500"/>
              <a:t>Bitcoin</a:t>
            </a:r>
            <a:r>
              <a:rPr sz="9600" spc="5"/>
              <a:t> </a:t>
            </a:r>
            <a:r>
              <a:rPr lang="vi-VN" sz="9600" spc="420" dirty="0"/>
              <a:t>giữ</a:t>
            </a:r>
            <a:endParaRPr sz="9600" dirty="0"/>
          </a:p>
        </p:txBody>
      </p:sp>
      <p:sp>
        <p:nvSpPr>
          <p:cNvPr id="3" name="object 3"/>
          <p:cNvSpPr txBox="1"/>
          <p:nvPr/>
        </p:nvSpPr>
        <p:spPr>
          <a:xfrm>
            <a:off x="558000" y="1614359"/>
            <a:ext cx="8205000" cy="32008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10500" spc="-150" dirty="0">
                <a:solidFill>
                  <a:srgbClr val="B6D7A8"/>
                </a:solidFill>
                <a:latin typeface="Lucida Sans Unicode"/>
                <a:cs typeface="Lucida Sans Unicode"/>
              </a:rPr>
              <a:t>T</a:t>
            </a:r>
            <a:r>
              <a:rPr lang="vi-VN" sz="10500" spc="-150" dirty="0">
                <a:solidFill>
                  <a:srgbClr val="FFC159"/>
                </a:solidFill>
                <a:latin typeface="Lucida Sans Unicode"/>
                <a:cs typeface="Lucida Sans Unicode"/>
              </a:rPr>
              <a:t>r</a:t>
            </a:r>
            <a:r>
              <a:rPr sz="10500" spc="-150" dirty="0">
                <a:solidFill>
                  <a:srgbClr val="E06666"/>
                </a:solidFill>
                <a:latin typeface="Lucida Sans Unicode"/>
                <a:cs typeface="Lucida Sans Unicode"/>
              </a:rPr>
              <a:t>u</a:t>
            </a:r>
            <a:r>
              <a:rPr lang="vi-VN" sz="10500" spc="-150" dirty="0">
                <a:solidFill>
                  <a:srgbClr val="6FA8DC"/>
                </a:solidFill>
                <a:latin typeface="Lucida Sans Unicode"/>
                <a:cs typeface="Lucida Sans Unicode"/>
              </a:rPr>
              <a:t>n</a:t>
            </a:r>
            <a:r>
              <a:rPr lang="vi-VN" sz="10500" spc="-150" dirty="0">
                <a:solidFill>
                  <a:srgbClr val="B4A7D6"/>
                </a:solidFill>
                <a:latin typeface="Lucida Sans Unicode"/>
                <a:cs typeface="Lucida Sans Unicode"/>
              </a:rPr>
              <a:t>g </a:t>
            </a:r>
            <a:r>
              <a:rPr lang="vi-VN" sz="10500" spc="-150" dirty="0">
                <a:solidFill>
                  <a:srgbClr val="B6D7A8"/>
                </a:solidFill>
                <a:latin typeface="Lucida Sans Unicode"/>
                <a:cs typeface="Lucida Sans Unicode"/>
              </a:rPr>
              <a:t>l</a:t>
            </a:r>
            <a:r>
              <a:rPr lang="vi-VN" sz="10500" spc="-150" dirty="0">
                <a:solidFill>
                  <a:srgbClr val="FFC159"/>
                </a:solidFill>
                <a:latin typeface="Lucida Sans Unicode"/>
                <a:cs typeface="Lucida Sans Unicode"/>
              </a:rPr>
              <a:t>ậ</a:t>
            </a:r>
            <a:r>
              <a:rPr lang="vi-VN" sz="10500" spc="-150" dirty="0">
                <a:solidFill>
                  <a:srgbClr val="E06666"/>
                </a:solidFill>
                <a:latin typeface="Lucida Sans Unicode"/>
                <a:cs typeface="Lucida Sans Unicode"/>
              </a:rPr>
              <a:t>p</a:t>
            </a:r>
            <a:endParaRPr sz="10500" spc="-150" dirty="0">
              <a:latin typeface="Lucida Sans Unicode"/>
              <a:cs typeface="Lucida Sans Unicode"/>
            </a:endParaRPr>
          </a:p>
          <a:p>
            <a:pPr marL="94615">
              <a:lnSpc>
                <a:spcPct val="100000"/>
              </a:lnSpc>
              <a:spcBef>
                <a:spcPts val="10130"/>
              </a:spcBef>
            </a:pPr>
            <a:r>
              <a:rPr sz="1800" spc="80" dirty="0">
                <a:solidFill>
                  <a:srgbClr val="FFFFFF"/>
                </a:solidFill>
                <a:latin typeface="Verdana"/>
                <a:cs typeface="Verdana"/>
              </a:rPr>
              <a:t>@anilsaidso</a:t>
            </a:r>
            <a:endParaRPr sz="1800" dirty="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92150" y="3450675"/>
            <a:ext cx="323850" cy="338455"/>
            <a:chOff x="5792150" y="3450675"/>
            <a:chExt cx="323850" cy="33845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2150" y="3480607"/>
              <a:ext cx="323599" cy="3080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2652" y="3450675"/>
              <a:ext cx="178938" cy="12742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5169600" y="3469487"/>
            <a:ext cx="340995" cy="330835"/>
            <a:chOff x="5169600" y="3469487"/>
            <a:chExt cx="340995" cy="33083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9600" y="3469487"/>
              <a:ext cx="309500" cy="3302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1577" y="3482649"/>
              <a:ext cx="178938" cy="127423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537212" y="3450675"/>
            <a:ext cx="319405" cy="335915"/>
            <a:chOff x="4537212" y="3450675"/>
            <a:chExt cx="319405" cy="33591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7212" y="3482646"/>
              <a:ext cx="319349" cy="30392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9864" y="3450675"/>
              <a:ext cx="178938" cy="127423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905477" y="3450675"/>
            <a:ext cx="323850" cy="338455"/>
            <a:chOff x="3905477" y="3450675"/>
            <a:chExt cx="323850" cy="33845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5477" y="3480586"/>
              <a:ext cx="323599" cy="30797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2664" y="3450675"/>
              <a:ext cx="178938" cy="127423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264899" y="3450675"/>
            <a:ext cx="309880" cy="335915"/>
            <a:chOff x="3264899" y="3450675"/>
            <a:chExt cx="309880" cy="335915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4899" y="3482625"/>
              <a:ext cx="309497" cy="3038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40889" y="3450675"/>
              <a:ext cx="178938" cy="127423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2635902" y="3450675"/>
            <a:ext cx="357505" cy="335915"/>
            <a:chOff x="2635902" y="3450675"/>
            <a:chExt cx="357505" cy="335915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35902" y="3482617"/>
              <a:ext cx="319349" cy="30392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4164" y="3450675"/>
              <a:ext cx="178938" cy="127423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2009279" y="3450675"/>
            <a:ext cx="262890" cy="335915"/>
            <a:chOff x="2009279" y="3450675"/>
            <a:chExt cx="262890" cy="335915"/>
          </a:xfrm>
        </p:grpSpPr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9279" y="3482627"/>
              <a:ext cx="262623" cy="30389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5214" y="3450675"/>
              <a:ext cx="178938" cy="127423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1338450" y="3450675"/>
            <a:ext cx="361950" cy="335915"/>
            <a:chOff x="1338450" y="3450675"/>
            <a:chExt cx="361950" cy="335915"/>
          </a:xfrm>
        </p:grpSpPr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8450" y="3482625"/>
              <a:ext cx="361939" cy="3039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9952" y="3450675"/>
              <a:ext cx="178938" cy="127423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710237" y="3450675"/>
            <a:ext cx="319405" cy="335915"/>
            <a:chOff x="710237" y="3450675"/>
            <a:chExt cx="319405" cy="335915"/>
          </a:xfrm>
        </p:grpSpPr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0237" y="3482625"/>
              <a:ext cx="319326" cy="3038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426" y="3450675"/>
              <a:ext cx="178938" cy="1274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644" y="844102"/>
            <a:ext cx="1889760" cy="3459479"/>
          </a:xfrm>
          <a:prstGeom prst="rect">
            <a:avLst/>
          </a:prstGeom>
        </p:spPr>
        <p:txBody>
          <a:bodyPr vert="vert270" wrap="square" lIns="0" tIns="7302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575"/>
              </a:spcBef>
            </a:pPr>
            <a:r>
              <a:rPr sz="4900" spc="275" dirty="0">
                <a:solidFill>
                  <a:srgbClr val="1B4587"/>
                </a:solidFill>
                <a:latin typeface="Lucida Sans Unicode"/>
                <a:cs typeface="Lucida Sans Unicode"/>
              </a:rPr>
              <a:t>politically</a:t>
            </a:r>
            <a:endParaRPr sz="49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6100" spc="175" dirty="0">
                <a:solidFill>
                  <a:srgbClr val="FFFFFF"/>
                </a:solidFill>
                <a:latin typeface="Verdana"/>
                <a:cs typeface="Verdana"/>
              </a:rPr>
              <a:t>agnostic</a:t>
            </a:r>
            <a:endParaRPr sz="61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01924" y="2988727"/>
            <a:ext cx="3257550" cy="2155190"/>
            <a:chOff x="3001924" y="2988727"/>
            <a:chExt cx="3257550" cy="21551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1924" y="3208982"/>
              <a:ext cx="2524400" cy="19345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5613" y="2988727"/>
              <a:ext cx="693373" cy="4245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7773" y="3687249"/>
              <a:ext cx="583450" cy="35725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6829900" y="1540925"/>
            <a:ext cx="2105025" cy="815975"/>
          </a:xfrm>
          <a:custGeom>
            <a:avLst/>
            <a:gdLst/>
            <a:ahLst/>
            <a:cxnLst/>
            <a:rect l="l" t="t" r="r" b="b"/>
            <a:pathLst>
              <a:path w="2105025" h="815975">
                <a:moveTo>
                  <a:pt x="2000546" y="815699"/>
                </a:moveTo>
                <a:lnTo>
                  <a:pt x="103952" y="815699"/>
                </a:lnTo>
                <a:lnTo>
                  <a:pt x="63489" y="807530"/>
                </a:lnTo>
                <a:lnTo>
                  <a:pt x="30447" y="785252"/>
                </a:lnTo>
                <a:lnTo>
                  <a:pt x="8169" y="752210"/>
                </a:lnTo>
                <a:lnTo>
                  <a:pt x="0" y="711747"/>
                </a:lnTo>
                <a:lnTo>
                  <a:pt x="0" y="103952"/>
                </a:lnTo>
                <a:lnTo>
                  <a:pt x="8169" y="63489"/>
                </a:lnTo>
                <a:lnTo>
                  <a:pt x="30447" y="30447"/>
                </a:lnTo>
                <a:lnTo>
                  <a:pt x="63489" y="8169"/>
                </a:lnTo>
                <a:lnTo>
                  <a:pt x="103952" y="0"/>
                </a:lnTo>
                <a:lnTo>
                  <a:pt x="2000546" y="0"/>
                </a:lnTo>
                <a:lnTo>
                  <a:pt x="2040328" y="7912"/>
                </a:lnTo>
                <a:lnTo>
                  <a:pt x="2074052" y="30447"/>
                </a:lnTo>
                <a:lnTo>
                  <a:pt x="2096586" y="64171"/>
                </a:lnTo>
                <a:lnTo>
                  <a:pt x="2104499" y="103952"/>
                </a:lnTo>
                <a:lnTo>
                  <a:pt x="2104499" y="711747"/>
                </a:lnTo>
                <a:lnTo>
                  <a:pt x="2096330" y="752210"/>
                </a:lnTo>
                <a:lnTo>
                  <a:pt x="2074052" y="785252"/>
                </a:lnTo>
                <a:lnTo>
                  <a:pt x="2041010" y="807530"/>
                </a:lnTo>
                <a:lnTo>
                  <a:pt x="2000546" y="815699"/>
                </a:lnTo>
                <a:close/>
              </a:path>
            </a:pathLst>
          </a:custGeom>
          <a:solidFill>
            <a:srgbClr val="E69137">
              <a:alpha val="503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77012" y="1640672"/>
            <a:ext cx="1809750" cy="59234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505459">
              <a:lnSpc>
                <a:spcPts val="2250"/>
              </a:lnSpc>
              <a:spcBef>
                <a:spcPts val="200"/>
              </a:spcBef>
            </a:pPr>
            <a:r>
              <a:rPr lang="vi-VN" sz="1900" spc="-10" dirty="0">
                <a:solidFill>
                  <a:srgbClr val="FFFFFF"/>
                </a:solidFill>
                <a:latin typeface="Verdana"/>
                <a:cs typeface="Verdana"/>
              </a:rPr>
              <a:t>Xin lỗi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900" spc="5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vi-VN" sz="1900" spc="100" dirty="0">
                <a:solidFill>
                  <a:srgbClr val="FFFFFF"/>
                </a:solidFill>
                <a:latin typeface="Verdana"/>
                <a:cs typeface="Verdana"/>
              </a:rPr>
              <a:t>phi chính trị</a:t>
            </a:r>
            <a:r>
              <a:rPr sz="1900" spc="5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900" dirty="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051850" y="2738850"/>
            <a:ext cx="2092325" cy="2378710"/>
            <a:chOff x="7051850" y="2738850"/>
            <a:chExt cx="2092325" cy="237871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1850" y="2738850"/>
              <a:ext cx="2092149" cy="23786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32649" y="2967297"/>
              <a:ext cx="637274" cy="471827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4121899" y="1758175"/>
            <a:ext cx="1765935" cy="480695"/>
          </a:xfrm>
          <a:custGeom>
            <a:avLst/>
            <a:gdLst/>
            <a:ahLst/>
            <a:cxnLst/>
            <a:rect l="l" t="t" r="r" b="b"/>
            <a:pathLst>
              <a:path w="1765935" h="480694">
                <a:moveTo>
                  <a:pt x="1685448" y="480299"/>
                </a:moveTo>
                <a:lnTo>
                  <a:pt x="80051" y="480299"/>
                </a:lnTo>
                <a:lnTo>
                  <a:pt x="48891" y="474009"/>
                </a:lnTo>
                <a:lnTo>
                  <a:pt x="23446" y="456853"/>
                </a:lnTo>
                <a:lnTo>
                  <a:pt x="6290" y="431408"/>
                </a:lnTo>
                <a:lnTo>
                  <a:pt x="0" y="400248"/>
                </a:lnTo>
                <a:lnTo>
                  <a:pt x="0" y="80051"/>
                </a:lnTo>
                <a:lnTo>
                  <a:pt x="6290" y="48891"/>
                </a:lnTo>
                <a:lnTo>
                  <a:pt x="23446" y="23446"/>
                </a:lnTo>
                <a:lnTo>
                  <a:pt x="48891" y="6290"/>
                </a:lnTo>
                <a:lnTo>
                  <a:pt x="80051" y="0"/>
                </a:lnTo>
                <a:lnTo>
                  <a:pt x="1685448" y="0"/>
                </a:lnTo>
                <a:lnTo>
                  <a:pt x="1729861" y="13449"/>
                </a:lnTo>
                <a:lnTo>
                  <a:pt x="1759406" y="49417"/>
                </a:lnTo>
                <a:lnTo>
                  <a:pt x="1765499" y="80051"/>
                </a:lnTo>
                <a:lnTo>
                  <a:pt x="1765499" y="400248"/>
                </a:lnTo>
                <a:lnTo>
                  <a:pt x="1759209" y="431408"/>
                </a:lnTo>
                <a:lnTo>
                  <a:pt x="1742053" y="456853"/>
                </a:lnTo>
                <a:lnTo>
                  <a:pt x="1716608" y="474009"/>
                </a:lnTo>
                <a:lnTo>
                  <a:pt x="1685448" y="480299"/>
                </a:lnTo>
                <a:close/>
              </a:path>
            </a:pathLst>
          </a:custGeom>
          <a:solidFill>
            <a:srgbClr val="DE3E3E">
              <a:alpha val="647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56124" y="1833098"/>
            <a:ext cx="149606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1900" spc="60" dirty="0">
                <a:solidFill>
                  <a:srgbClr val="FFFFFF"/>
                </a:solidFill>
                <a:latin typeface="Verdana"/>
                <a:cs typeface="Verdana"/>
              </a:rPr>
              <a:t>Không</a:t>
            </a:r>
            <a:r>
              <a:rPr sz="1900" spc="6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vi-VN" sz="1900" spc="-5" dirty="0">
                <a:solidFill>
                  <a:srgbClr val="FFFFFF"/>
                </a:solidFill>
                <a:latin typeface="Verdana"/>
                <a:cs typeface="Verdana"/>
              </a:rPr>
              <a:t>đảng tao đi</a:t>
            </a:r>
            <a:r>
              <a:rPr sz="1900" spc="-25" dirty="0">
                <a:solidFill>
                  <a:srgbClr val="FFFFFF"/>
                </a:solidFill>
                <a:latin typeface="Verdana"/>
                <a:cs typeface="Verdana"/>
              </a:rPr>
              <a:t>!</a:t>
            </a:r>
            <a:endParaRPr sz="1900" dirty="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47375" y="1123099"/>
            <a:ext cx="1367155" cy="480695"/>
          </a:xfrm>
          <a:custGeom>
            <a:avLst/>
            <a:gdLst/>
            <a:ahLst/>
            <a:cxnLst/>
            <a:rect l="l" t="t" r="r" b="b"/>
            <a:pathLst>
              <a:path w="1367154" h="480694">
                <a:moveTo>
                  <a:pt x="1287048" y="480299"/>
                </a:moveTo>
                <a:lnTo>
                  <a:pt x="80051" y="480299"/>
                </a:lnTo>
                <a:lnTo>
                  <a:pt x="48891" y="474009"/>
                </a:lnTo>
                <a:lnTo>
                  <a:pt x="23446" y="456853"/>
                </a:lnTo>
                <a:lnTo>
                  <a:pt x="6290" y="431408"/>
                </a:lnTo>
                <a:lnTo>
                  <a:pt x="0" y="400248"/>
                </a:lnTo>
                <a:lnTo>
                  <a:pt x="0" y="80051"/>
                </a:lnTo>
                <a:lnTo>
                  <a:pt x="6290" y="48891"/>
                </a:lnTo>
                <a:lnTo>
                  <a:pt x="23446" y="23446"/>
                </a:lnTo>
                <a:lnTo>
                  <a:pt x="48891" y="6290"/>
                </a:lnTo>
                <a:lnTo>
                  <a:pt x="80051" y="0"/>
                </a:lnTo>
                <a:lnTo>
                  <a:pt x="1287048" y="0"/>
                </a:lnTo>
                <a:lnTo>
                  <a:pt x="1331461" y="13449"/>
                </a:lnTo>
                <a:lnTo>
                  <a:pt x="1361006" y="49417"/>
                </a:lnTo>
                <a:lnTo>
                  <a:pt x="1367099" y="80051"/>
                </a:lnTo>
                <a:lnTo>
                  <a:pt x="1367099" y="400248"/>
                </a:lnTo>
                <a:lnTo>
                  <a:pt x="1360809" y="431408"/>
                </a:lnTo>
                <a:lnTo>
                  <a:pt x="1343653" y="456853"/>
                </a:lnTo>
                <a:lnTo>
                  <a:pt x="1318208" y="474009"/>
                </a:lnTo>
                <a:lnTo>
                  <a:pt x="1287048" y="480299"/>
                </a:lnTo>
                <a:close/>
              </a:path>
            </a:pathLst>
          </a:custGeom>
          <a:solidFill>
            <a:srgbClr val="6C9EEB">
              <a:alpha val="496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19585" y="1198022"/>
            <a:ext cx="149606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1900" spc="-25">
                <a:solidFill>
                  <a:srgbClr val="FFFFFF"/>
                </a:solidFill>
                <a:latin typeface="Verdana"/>
                <a:cs typeface="Verdana"/>
              </a:rPr>
              <a:t>Vào đảng tao</a:t>
            </a:r>
            <a:r>
              <a:rPr sz="1900" spc="-25" dirty="0">
                <a:solidFill>
                  <a:srgbClr val="FFFFFF"/>
                </a:solidFill>
                <a:latin typeface="Verdana"/>
                <a:cs typeface="Verdana"/>
              </a:rPr>
              <a:t>!</a:t>
            </a:r>
            <a:endParaRPr sz="19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3150" y="339475"/>
            <a:ext cx="4978950" cy="48040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2865755" cy="5143500"/>
          </a:xfrm>
          <a:custGeom>
            <a:avLst/>
            <a:gdLst/>
            <a:ahLst/>
            <a:cxnLst/>
            <a:rect l="l" t="t" r="r" b="b"/>
            <a:pathLst>
              <a:path w="2865755" h="5143500">
                <a:moveTo>
                  <a:pt x="286547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2865474" y="0"/>
                </a:lnTo>
                <a:lnTo>
                  <a:pt x="2865474" y="5143499"/>
                </a:lnTo>
                <a:close/>
              </a:path>
            </a:pathLst>
          </a:custGeom>
          <a:solidFill>
            <a:srgbClr val="93C4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356" y="974483"/>
            <a:ext cx="980440" cy="3240405"/>
          </a:xfrm>
          <a:prstGeom prst="rect">
            <a:avLst/>
          </a:prstGeom>
        </p:spPr>
        <p:txBody>
          <a:bodyPr vert="vert270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5100" spc="195" dirty="0">
                <a:solidFill>
                  <a:srgbClr val="434343"/>
                </a:solidFill>
                <a:latin typeface="Lucida Sans Unicode"/>
                <a:cs typeface="Lucida Sans Unicode"/>
              </a:rPr>
              <a:t>Jurisdict-</a:t>
            </a:r>
            <a:endParaRPr sz="51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79687" y="2571750"/>
            <a:ext cx="1971675" cy="2232660"/>
            <a:chOff x="3379687" y="2571750"/>
            <a:chExt cx="1971675" cy="22326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9687" y="2571750"/>
              <a:ext cx="1971615" cy="22325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5313" y="2939177"/>
              <a:ext cx="693373" cy="424546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6965299" y="1466625"/>
            <a:ext cx="1828800" cy="815975"/>
          </a:xfrm>
          <a:custGeom>
            <a:avLst/>
            <a:gdLst/>
            <a:ahLst/>
            <a:cxnLst/>
            <a:rect l="l" t="t" r="r" b="b"/>
            <a:pathLst>
              <a:path w="1828800" h="815975">
                <a:moveTo>
                  <a:pt x="1724846" y="815699"/>
                </a:moveTo>
                <a:lnTo>
                  <a:pt x="103952" y="815699"/>
                </a:lnTo>
                <a:lnTo>
                  <a:pt x="63489" y="807530"/>
                </a:lnTo>
                <a:lnTo>
                  <a:pt x="30447" y="785252"/>
                </a:lnTo>
                <a:lnTo>
                  <a:pt x="8169" y="752210"/>
                </a:lnTo>
                <a:lnTo>
                  <a:pt x="0" y="711747"/>
                </a:lnTo>
                <a:lnTo>
                  <a:pt x="0" y="103952"/>
                </a:lnTo>
                <a:lnTo>
                  <a:pt x="8169" y="63489"/>
                </a:lnTo>
                <a:lnTo>
                  <a:pt x="30447" y="30447"/>
                </a:lnTo>
                <a:lnTo>
                  <a:pt x="63489" y="8169"/>
                </a:lnTo>
                <a:lnTo>
                  <a:pt x="103952" y="0"/>
                </a:lnTo>
                <a:lnTo>
                  <a:pt x="1724846" y="0"/>
                </a:lnTo>
                <a:lnTo>
                  <a:pt x="1764628" y="7912"/>
                </a:lnTo>
                <a:lnTo>
                  <a:pt x="1798352" y="30447"/>
                </a:lnTo>
                <a:lnTo>
                  <a:pt x="1820886" y="64171"/>
                </a:lnTo>
                <a:lnTo>
                  <a:pt x="1828799" y="103952"/>
                </a:lnTo>
                <a:lnTo>
                  <a:pt x="1828799" y="711747"/>
                </a:lnTo>
                <a:lnTo>
                  <a:pt x="1820630" y="752210"/>
                </a:lnTo>
                <a:lnTo>
                  <a:pt x="1798352" y="785252"/>
                </a:lnTo>
                <a:lnTo>
                  <a:pt x="1765310" y="807530"/>
                </a:lnTo>
                <a:lnTo>
                  <a:pt x="1724846" y="815699"/>
                </a:lnTo>
                <a:close/>
              </a:path>
            </a:pathLst>
          </a:custGeom>
          <a:solidFill>
            <a:srgbClr val="E69137">
              <a:alpha val="503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96386" y="1566372"/>
            <a:ext cx="1165860" cy="88729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78740" marR="5080" indent="-66675">
              <a:lnSpc>
                <a:spcPts val="2250"/>
              </a:lnSpc>
              <a:spcBef>
                <a:spcPts val="200"/>
              </a:spcBef>
            </a:pPr>
            <a:r>
              <a:rPr lang="vi-VN" sz="1900" spc="100" dirty="0">
                <a:solidFill>
                  <a:srgbClr val="FFFFFF"/>
                </a:solidFill>
                <a:latin typeface="Verdana"/>
                <a:cs typeface="Verdana"/>
              </a:rPr>
              <a:t>Biên giới là gì</a:t>
            </a:r>
            <a:r>
              <a:rPr sz="1900" spc="65" dirty="0">
                <a:solidFill>
                  <a:srgbClr val="FFFFFF"/>
                </a:solidFill>
                <a:latin typeface="Verdana"/>
                <a:cs typeface="Verdana"/>
              </a:rPr>
              <a:t>?</a:t>
            </a:r>
            <a:endParaRPr sz="1900" dirty="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051850" y="2738850"/>
            <a:ext cx="2092325" cy="2378710"/>
            <a:chOff x="7051850" y="2738850"/>
            <a:chExt cx="2092325" cy="237871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1850" y="2738850"/>
              <a:ext cx="2092149" cy="23786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2649" y="2967297"/>
              <a:ext cx="637274" cy="47182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51481" y="844102"/>
            <a:ext cx="1722120" cy="3459479"/>
          </a:xfrm>
          <a:prstGeom prst="rect">
            <a:avLst/>
          </a:prstGeom>
        </p:spPr>
        <p:txBody>
          <a:bodyPr vert="vert270" wrap="square" lIns="0" tIns="75565" rIns="0" bIns="0" rtlCol="0">
            <a:spAutoFit/>
          </a:bodyPr>
          <a:lstStyle/>
          <a:p>
            <a:pPr marR="33020" algn="ctr">
              <a:lnSpc>
                <a:spcPts val="5655"/>
              </a:lnSpc>
              <a:spcBef>
                <a:spcPts val="595"/>
              </a:spcBef>
            </a:pPr>
            <a:r>
              <a:rPr sz="5100" spc="240" dirty="0">
                <a:solidFill>
                  <a:srgbClr val="434343"/>
                </a:solidFill>
                <a:latin typeface="Lucida Sans Unicode"/>
                <a:cs typeface="Lucida Sans Unicode"/>
              </a:rPr>
              <a:t>ionally</a:t>
            </a:r>
            <a:endParaRPr sz="5100">
              <a:latin typeface="Lucida Sans Unicode"/>
              <a:cs typeface="Lucida Sans Unicode"/>
            </a:endParaRPr>
          </a:p>
          <a:p>
            <a:pPr algn="ctr">
              <a:lnSpc>
                <a:spcPts val="6855"/>
              </a:lnSpc>
            </a:pPr>
            <a:r>
              <a:rPr sz="6100" spc="175" dirty="0">
                <a:solidFill>
                  <a:srgbClr val="FFFFFF"/>
                </a:solidFill>
                <a:latin typeface="Verdana"/>
                <a:cs typeface="Verdana"/>
              </a:rPr>
              <a:t>agnostic</a:t>
            </a:r>
            <a:endParaRPr sz="61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91449" y="339474"/>
            <a:ext cx="1971675" cy="1102360"/>
          </a:xfrm>
          <a:custGeom>
            <a:avLst/>
            <a:gdLst/>
            <a:ahLst/>
            <a:cxnLst/>
            <a:rect l="l" t="t" r="r" b="b"/>
            <a:pathLst>
              <a:path w="1971675" h="1102360">
                <a:moveTo>
                  <a:pt x="1787896" y="1102199"/>
                </a:moveTo>
                <a:lnTo>
                  <a:pt x="183703" y="1102199"/>
                </a:lnTo>
                <a:lnTo>
                  <a:pt x="134867" y="1095637"/>
                </a:lnTo>
                <a:lnTo>
                  <a:pt x="90984" y="1077119"/>
                </a:lnTo>
                <a:lnTo>
                  <a:pt x="53805" y="1048394"/>
                </a:lnTo>
                <a:lnTo>
                  <a:pt x="25080" y="1011215"/>
                </a:lnTo>
                <a:lnTo>
                  <a:pt x="6562" y="967331"/>
                </a:lnTo>
                <a:lnTo>
                  <a:pt x="0" y="918496"/>
                </a:lnTo>
                <a:lnTo>
                  <a:pt x="0" y="183703"/>
                </a:lnTo>
                <a:lnTo>
                  <a:pt x="6562" y="134867"/>
                </a:lnTo>
                <a:lnTo>
                  <a:pt x="25080" y="90984"/>
                </a:lnTo>
                <a:lnTo>
                  <a:pt x="53805" y="53805"/>
                </a:lnTo>
                <a:lnTo>
                  <a:pt x="90984" y="25080"/>
                </a:lnTo>
                <a:lnTo>
                  <a:pt x="134867" y="6562"/>
                </a:lnTo>
                <a:lnTo>
                  <a:pt x="183703" y="0"/>
                </a:lnTo>
                <a:lnTo>
                  <a:pt x="1787896" y="0"/>
                </a:lnTo>
                <a:lnTo>
                  <a:pt x="1858196" y="13983"/>
                </a:lnTo>
                <a:lnTo>
                  <a:pt x="1917794" y="53805"/>
                </a:lnTo>
                <a:lnTo>
                  <a:pt x="1957616" y="113403"/>
                </a:lnTo>
                <a:lnTo>
                  <a:pt x="1971599" y="183703"/>
                </a:lnTo>
                <a:lnTo>
                  <a:pt x="1971599" y="918496"/>
                </a:lnTo>
                <a:lnTo>
                  <a:pt x="1965037" y="967331"/>
                </a:lnTo>
                <a:lnTo>
                  <a:pt x="1946519" y="1011215"/>
                </a:lnTo>
                <a:lnTo>
                  <a:pt x="1917794" y="1048394"/>
                </a:lnTo>
                <a:lnTo>
                  <a:pt x="1880615" y="1077119"/>
                </a:lnTo>
                <a:lnTo>
                  <a:pt x="1836732" y="1095637"/>
                </a:lnTo>
                <a:lnTo>
                  <a:pt x="1787896" y="1102199"/>
                </a:lnTo>
                <a:close/>
              </a:path>
            </a:pathLst>
          </a:custGeom>
          <a:solidFill>
            <a:srgbClr val="6AA84F">
              <a:alpha val="496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613764" y="439597"/>
            <a:ext cx="1525270" cy="1182247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algn="ctr">
              <a:lnSpc>
                <a:spcPts val="2250"/>
              </a:lnSpc>
              <a:spcBef>
                <a:spcPts val="200"/>
              </a:spcBef>
            </a:pPr>
            <a:r>
              <a:rPr lang="vi-VN" dirty="0"/>
              <a:t>Cấm mày vào biên giới nước tao</a:t>
            </a:r>
            <a:r>
              <a:rPr spc="-10" dirty="0"/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569184" y="4051349"/>
            <a:ext cx="2313940" cy="1092200"/>
            <a:chOff x="5569184" y="4051349"/>
            <a:chExt cx="2313940" cy="1092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8872" y="4051349"/>
              <a:ext cx="874003" cy="109214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6727" y="4164715"/>
              <a:ext cx="247747" cy="1709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5201" y="4154912"/>
              <a:ext cx="823524" cy="945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9184" y="4228324"/>
              <a:ext cx="774616" cy="8854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2046" y="4290179"/>
              <a:ext cx="289825" cy="1808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2612" y="4292068"/>
              <a:ext cx="247747" cy="17705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39725" y="38687"/>
            <a:ext cx="7715884" cy="42071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17300"/>
              </a:lnSpc>
              <a:spcBef>
                <a:spcPts val="95"/>
              </a:spcBef>
            </a:pPr>
            <a:r>
              <a:rPr sz="10000" spc="520" dirty="0">
                <a:solidFill>
                  <a:srgbClr val="000000"/>
                </a:solidFill>
              </a:rPr>
              <a:t>Bitcoin</a:t>
            </a:r>
            <a:r>
              <a:rPr sz="10000" spc="10" dirty="0">
                <a:solidFill>
                  <a:srgbClr val="000000"/>
                </a:solidFill>
              </a:rPr>
              <a:t> </a:t>
            </a:r>
            <a:r>
              <a:rPr lang="vi-VN" sz="10000" spc="10" dirty="0">
                <a:solidFill>
                  <a:srgbClr val="000000"/>
                </a:solidFill>
              </a:rPr>
              <a:t>cho</a:t>
            </a:r>
            <a:r>
              <a:rPr sz="10000" spc="440">
                <a:solidFill>
                  <a:srgbClr val="000000"/>
                </a:solidFill>
              </a:rPr>
              <a:t> </a:t>
            </a:r>
            <a:r>
              <a:rPr lang="vi-VN" sz="13800" spc="67" baseline="14190">
                <a:latin typeface="Lucida Sans Unicode"/>
                <a:cs typeface="Lucida Sans Unicode"/>
              </a:rPr>
              <a:t>mọi người</a:t>
            </a:r>
            <a:endParaRPr sz="1400"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02875" y="3972548"/>
            <a:ext cx="28448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360" dirty="0">
                <a:latin typeface="Calibri"/>
                <a:cs typeface="Calibri"/>
              </a:rPr>
              <a:t>yay!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31575" y="4048748"/>
            <a:ext cx="28448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360" dirty="0">
                <a:latin typeface="Calibri"/>
                <a:cs typeface="Calibri"/>
              </a:rPr>
              <a:t>yay!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07375" y="4010385"/>
            <a:ext cx="28448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360" dirty="0">
                <a:latin typeface="Calibri"/>
                <a:cs typeface="Calibri"/>
              </a:rPr>
              <a:t>yay!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52849" y="3808147"/>
            <a:ext cx="37846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229" dirty="0">
                <a:latin typeface="Calibri"/>
                <a:cs typeface="Calibri"/>
              </a:rPr>
              <a:t>Fine!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76000" y="3883110"/>
            <a:ext cx="28448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360" dirty="0">
                <a:latin typeface="Calibri"/>
                <a:cs typeface="Calibri"/>
              </a:rPr>
              <a:t>yay!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1550" y="4599739"/>
            <a:ext cx="14408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75" dirty="0">
                <a:solidFill>
                  <a:srgbClr val="FCE4CD"/>
                </a:solidFill>
                <a:latin typeface="Verdana"/>
                <a:cs typeface="Verdana"/>
              </a:rPr>
              <a:t>@anilsaidso</a:t>
            </a:r>
            <a:endParaRPr sz="17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619290" y="4285790"/>
            <a:ext cx="1376045" cy="857885"/>
            <a:chOff x="7619290" y="4285790"/>
            <a:chExt cx="1376045" cy="85788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290" y="4335662"/>
              <a:ext cx="997059" cy="80783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300" y="4546618"/>
              <a:ext cx="203874" cy="13263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0849" y="4285800"/>
              <a:ext cx="873998" cy="8576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8602" y="4285790"/>
              <a:ext cx="247747" cy="1709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11550" y="0"/>
            <a:ext cx="5433060" cy="5143500"/>
            <a:chOff x="3311550" y="0"/>
            <a:chExt cx="543306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3925" y="0"/>
              <a:ext cx="5300574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1550" y="2917325"/>
              <a:ext cx="2226175" cy="2226174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0" y="0"/>
            <a:ext cx="2870835" cy="5143500"/>
          </a:xfrm>
          <a:custGeom>
            <a:avLst/>
            <a:gdLst/>
            <a:ahLst/>
            <a:cxnLst/>
            <a:rect l="l" t="t" r="r" b="b"/>
            <a:pathLst>
              <a:path w="2870835" h="5143500">
                <a:moveTo>
                  <a:pt x="287047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2870474" y="0"/>
                </a:lnTo>
                <a:lnTo>
                  <a:pt x="2870474" y="5143499"/>
                </a:lnTo>
                <a:close/>
              </a:path>
            </a:pathLst>
          </a:custGeom>
          <a:solidFill>
            <a:srgbClr val="F1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39037" y="644275"/>
            <a:ext cx="2371725" cy="761365"/>
          </a:xfrm>
          <a:custGeom>
            <a:avLst/>
            <a:gdLst/>
            <a:ahLst/>
            <a:cxnLst/>
            <a:rect l="l" t="t" r="r" b="b"/>
            <a:pathLst>
              <a:path w="2371725" h="761365">
                <a:moveTo>
                  <a:pt x="2244347" y="761099"/>
                </a:moveTo>
                <a:lnTo>
                  <a:pt x="126852" y="761099"/>
                </a:lnTo>
                <a:lnTo>
                  <a:pt x="77475" y="751131"/>
                </a:lnTo>
                <a:lnTo>
                  <a:pt x="37154" y="723945"/>
                </a:lnTo>
                <a:lnTo>
                  <a:pt x="9968" y="683624"/>
                </a:lnTo>
                <a:lnTo>
                  <a:pt x="0" y="634247"/>
                </a:lnTo>
                <a:lnTo>
                  <a:pt x="0" y="126852"/>
                </a:lnTo>
                <a:lnTo>
                  <a:pt x="9968" y="77475"/>
                </a:lnTo>
                <a:lnTo>
                  <a:pt x="37154" y="37154"/>
                </a:lnTo>
                <a:lnTo>
                  <a:pt x="77475" y="9968"/>
                </a:lnTo>
                <a:lnTo>
                  <a:pt x="126852" y="0"/>
                </a:lnTo>
                <a:lnTo>
                  <a:pt x="2244347" y="0"/>
                </a:lnTo>
                <a:lnTo>
                  <a:pt x="2292891" y="9656"/>
                </a:lnTo>
                <a:lnTo>
                  <a:pt x="2334045" y="37154"/>
                </a:lnTo>
                <a:lnTo>
                  <a:pt x="2361543" y="78308"/>
                </a:lnTo>
                <a:lnTo>
                  <a:pt x="2371199" y="126852"/>
                </a:lnTo>
                <a:lnTo>
                  <a:pt x="2371199" y="634247"/>
                </a:lnTo>
                <a:lnTo>
                  <a:pt x="2361231" y="683624"/>
                </a:lnTo>
                <a:lnTo>
                  <a:pt x="2334045" y="723945"/>
                </a:lnTo>
                <a:lnTo>
                  <a:pt x="2293724" y="751131"/>
                </a:lnTo>
                <a:lnTo>
                  <a:pt x="2244347" y="761099"/>
                </a:lnTo>
                <a:close/>
              </a:path>
            </a:pathLst>
          </a:custGeom>
          <a:solidFill>
            <a:srgbClr val="F1C131">
              <a:alpha val="496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86211" y="716722"/>
            <a:ext cx="2076450" cy="59234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98425" marR="5080" indent="-86360">
              <a:lnSpc>
                <a:spcPts val="2250"/>
              </a:lnSpc>
              <a:spcBef>
                <a:spcPts val="200"/>
              </a:spcBef>
            </a:pPr>
            <a:r>
              <a:rPr lang="vi-VN" spc="145" dirty="0"/>
              <a:t>Mày thuộc tập đoàn nào</a:t>
            </a:r>
            <a:r>
              <a:rPr spc="45" dirty="0"/>
              <a:t>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12953" y="497879"/>
            <a:ext cx="1661993" cy="414782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 algn="ctr">
              <a:spcBef>
                <a:spcPts val="1375"/>
              </a:spcBef>
            </a:pPr>
            <a:r>
              <a:rPr lang="vi-VN" sz="5400" spc="315" dirty="0">
                <a:solidFill>
                  <a:srgbClr val="5D4A0F"/>
                </a:solidFill>
                <a:latin typeface="Lucida Sans Unicode"/>
                <a:cs typeface="Lucida Sans Unicode"/>
              </a:rPr>
              <a:t>hàng hóa</a:t>
            </a:r>
            <a:br>
              <a:rPr lang="vi-VN" sz="5400" spc="315" dirty="0">
                <a:solidFill>
                  <a:srgbClr val="5D4A0F"/>
                </a:solidFill>
                <a:latin typeface="Lucida Sans Unicode"/>
                <a:cs typeface="Lucida Sans Unicode"/>
              </a:rPr>
            </a:br>
            <a:r>
              <a:rPr lang="vi-VN" sz="5400" spc="-10" dirty="0">
                <a:solidFill>
                  <a:srgbClr val="FFFFFF"/>
                </a:solidFill>
                <a:latin typeface="Verdana"/>
                <a:cs typeface="Verdana"/>
              </a:rPr>
              <a:t>trung lập</a:t>
            </a:r>
            <a:endParaRPr lang="vi-VN" sz="5400" dirty="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66475" y="1540925"/>
            <a:ext cx="2868295" cy="815975"/>
          </a:xfrm>
          <a:custGeom>
            <a:avLst/>
            <a:gdLst/>
            <a:ahLst/>
            <a:cxnLst/>
            <a:rect l="l" t="t" r="r" b="b"/>
            <a:pathLst>
              <a:path w="2868295" h="815975">
                <a:moveTo>
                  <a:pt x="2764046" y="815699"/>
                </a:moveTo>
                <a:lnTo>
                  <a:pt x="103952" y="815699"/>
                </a:lnTo>
                <a:lnTo>
                  <a:pt x="63489" y="807530"/>
                </a:lnTo>
                <a:lnTo>
                  <a:pt x="30447" y="785252"/>
                </a:lnTo>
                <a:lnTo>
                  <a:pt x="8169" y="752210"/>
                </a:lnTo>
                <a:lnTo>
                  <a:pt x="0" y="711747"/>
                </a:lnTo>
                <a:lnTo>
                  <a:pt x="0" y="103952"/>
                </a:lnTo>
                <a:lnTo>
                  <a:pt x="8169" y="63489"/>
                </a:lnTo>
                <a:lnTo>
                  <a:pt x="30447" y="30447"/>
                </a:lnTo>
                <a:lnTo>
                  <a:pt x="63489" y="8169"/>
                </a:lnTo>
                <a:lnTo>
                  <a:pt x="103952" y="0"/>
                </a:lnTo>
                <a:lnTo>
                  <a:pt x="2764046" y="0"/>
                </a:lnTo>
                <a:lnTo>
                  <a:pt x="2803828" y="7912"/>
                </a:lnTo>
                <a:lnTo>
                  <a:pt x="2837552" y="30447"/>
                </a:lnTo>
                <a:lnTo>
                  <a:pt x="2860086" y="64171"/>
                </a:lnTo>
                <a:lnTo>
                  <a:pt x="2867999" y="103952"/>
                </a:lnTo>
                <a:lnTo>
                  <a:pt x="2867999" y="711747"/>
                </a:lnTo>
                <a:lnTo>
                  <a:pt x="2859830" y="752210"/>
                </a:lnTo>
                <a:lnTo>
                  <a:pt x="2837552" y="785252"/>
                </a:lnTo>
                <a:lnTo>
                  <a:pt x="2804510" y="807530"/>
                </a:lnTo>
                <a:lnTo>
                  <a:pt x="2764046" y="815699"/>
                </a:lnTo>
                <a:close/>
              </a:path>
            </a:pathLst>
          </a:custGeom>
          <a:solidFill>
            <a:srgbClr val="E69137">
              <a:alpha val="503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84928" y="1640672"/>
            <a:ext cx="2630170" cy="88729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-12700">
              <a:lnSpc>
                <a:spcPts val="2250"/>
              </a:lnSpc>
              <a:spcBef>
                <a:spcPts val="200"/>
              </a:spcBef>
            </a:pPr>
            <a:r>
              <a:rPr lang="vi-VN" sz="1900" spc="125" dirty="0">
                <a:solidFill>
                  <a:srgbClr val="FFFFFF"/>
                </a:solidFill>
                <a:latin typeface="Verdana"/>
                <a:cs typeface="Verdana"/>
              </a:rPr>
              <a:t>Không ai có thể kiểm soát việc tạo ra tôi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900" dirty="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2851" y="2640601"/>
            <a:ext cx="693373" cy="424546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6670850" y="2738850"/>
            <a:ext cx="2302510" cy="2378710"/>
            <a:chOff x="6670850" y="2738850"/>
            <a:chExt cx="2302510" cy="237871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70850" y="2738850"/>
              <a:ext cx="2302249" cy="23786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4923" y="2999322"/>
              <a:ext cx="696948" cy="515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9700" y="222900"/>
            <a:ext cx="4876799" cy="48767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2870835" cy="5143500"/>
          </a:xfrm>
          <a:custGeom>
            <a:avLst/>
            <a:gdLst/>
            <a:ahLst/>
            <a:cxnLst/>
            <a:rect l="l" t="t" r="r" b="b"/>
            <a:pathLst>
              <a:path w="2870835" h="5143500">
                <a:moveTo>
                  <a:pt x="287047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2870474" y="0"/>
                </a:lnTo>
                <a:lnTo>
                  <a:pt x="2870474" y="5143499"/>
                </a:lnTo>
                <a:close/>
              </a:path>
            </a:pathLst>
          </a:custGeom>
          <a:solidFill>
            <a:srgbClr val="93C4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9037" y="644275"/>
            <a:ext cx="2371725" cy="761365"/>
          </a:xfrm>
          <a:custGeom>
            <a:avLst/>
            <a:gdLst/>
            <a:ahLst/>
            <a:cxnLst/>
            <a:rect l="l" t="t" r="r" b="b"/>
            <a:pathLst>
              <a:path w="2371725" h="761365">
                <a:moveTo>
                  <a:pt x="2244347" y="761099"/>
                </a:moveTo>
                <a:lnTo>
                  <a:pt x="126852" y="761099"/>
                </a:lnTo>
                <a:lnTo>
                  <a:pt x="77475" y="751131"/>
                </a:lnTo>
                <a:lnTo>
                  <a:pt x="37154" y="723945"/>
                </a:lnTo>
                <a:lnTo>
                  <a:pt x="9968" y="683624"/>
                </a:lnTo>
                <a:lnTo>
                  <a:pt x="0" y="634247"/>
                </a:lnTo>
                <a:lnTo>
                  <a:pt x="0" y="126852"/>
                </a:lnTo>
                <a:lnTo>
                  <a:pt x="9968" y="77475"/>
                </a:lnTo>
                <a:lnTo>
                  <a:pt x="37154" y="37154"/>
                </a:lnTo>
                <a:lnTo>
                  <a:pt x="77475" y="9968"/>
                </a:lnTo>
                <a:lnTo>
                  <a:pt x="126852" y="0"/>
                </a:lnTo>
                <a:lnTo>
                  <a:pt x="2244347" y="0"/>
                </a:lnTo>
                <a:lnTo>
                  <a:pt x="2292891" y="9656"/>
                </a:lnTo>
                <a:lnTo>
                  <a:pt x="2334045" y="37154"/>
                </a:lnTo>
                <a:lnTo>
                  <a:pt x="2361543" y="78308"/>
                </a:lnTo>
                <a:lnTo>
                  <a:pt x="2371199" y="126852"/>
                </a:lnTo>
                <a:lnTo>
                  <a:pt x="2371199" y="634247"/>
                </a:lnTo>
                <a:lnTo>
                  <a:pt x="2361231" y="683624"/>
                </a:lnTo>
                <a:lnTo>
                  <a:pt x="2334045" y="723945"/>
                </a:lnTo>
                <a:lnTo>
                  <a:pt x="2293724" y="751131"/>
                </a:lnTo>
                <a:lnTo>
                  <a:pt x="2244347" y="761099"/>
                </a:lnTo>
                <a:close/>
              </a:path>
            </a:pathLst>
          </a:custGeom>
          <a:solidFill>
            <a:srgbClr val="6AA84F">
              <a:alpha val="496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32446" y="716722"/>
            <a:ext cx="1983739" cy="88729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16535" marR="5080" indent="-204470">
              <a:lnSpc>
                <a:spcPts val="2250"/>
              </a:lnSpc>
              <a:spcBef>
                <a:spcPts val="200"/>
              </a:spcBef>
            </a:pPr>
            <a:r>
              <a:rPr lang="vi-VN" spc="75" dirty="0"/>
              <a:t>Mày có thử tự nhân đôi chưa</a:t>
            </a:r>
            <a:r>
              <a:rPr spc="80" dirty="0"/>
              <a:t>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2953" y="606686"/>
            <a:ext cx="2139047" cy="4174864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lang="vi-VN" sz="6700" spc="260" dirty="0">
                <a:solidFill>
                  <a:srgbClr val="274E13"/>
                </a:solidFill>
                <a:latin typeface="Lucida Sans Unicode"/>
                <a:cs typeface="Lucida Sans Unicode"/>
              </a:rPr>
              <a:t>tiền </a:t>
            </a:r>
            <a:r>
              <a:rPr lang="vi-VN" sz="7200" spc="-10" dirty="0">
                <a:solidFill>
                  <a:srgbClr val="FFFFFF"/>
                </a:solidFill>
                <a:latin typeface="Verdana"/>
                <a:cs typeface="Verdana"/>
              </a:rPr>
              <a:t>trung lập</a:t>
            </a:r>
            <a:endParaRPr sz="6700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66475" y="1540925"/>
            <a:ext cx="2868295" cy="815975"/>
          </a:xfrm>
          <a:custGeom>
            <a:avLst/>
            <a:gdLst/>
            <a:ahLst/>
            <a:cxnLst/>
            <a:rect l="l" t="t" r="r" b="b"/>
            <a:pathLst>
              <a:path w="2868295" h="815975">
                <a:moveTo>
                  <a:pt x="2764046" y="815699"/>
                </a:moveTo>
                <a:lnTo>
                  <a:pt x="103952" y="815699"/>
                </a:lnTo>
                <a:lnTo>
                  <a:pt x="63489" y="807530"/>
                </a:lnTo>
                <a:lnTo>
                  <a:pt x="30447" y="785252"/>
                </a:lnTo>
                <a:lnTo>
                  <a:pt x="8169" y="752210"/>
                </a:lnTo>
                <a:lnTo>
                  <a:pt x="0" y="711747"/>
                </a:lnTo>
                <a:lnTo>
                  <a:pt x="0" y="103952"/>
                </a:lnTo>
                <a:lnTo>
                  <a:pt x="8169" y="63489"/>
                </a:lnTo>
                <a:lnTo>
                  <a:pt x="30447" y="30447"/>
                </a:lnTo>
                <a:lnTo>
                  <a:pt x="63489" y="8169"/>
                </a:lnTo>
                <a:lnTo>
                  <a:pt x="103952" y="0"/>
                </a:lnTo>
                <a:lnTo>
                  <a:pt x="2764046" y="0"/>
                </a:lnTo>
                <a:lnTo>
                  <a:pt x="2803828" y="7912"/>
                </a:lnTo>
                <a:lnTo>
                  <a:pt x="2837552" y="30447"/>
                </a:lnTo>
                <a:lnTo>
                  <a:pt x="2860086" y="64171"/>
                </a:lnTo>
                <a:lnTo>
                  <a:pt x="2867999" y="103952"/>
                </a:lnTo>
                <a:lnTo>
                  <a:pt x="2867999" y="711747"/>
                </a:lnTo>
                <a:lnTo>
                  <a:pt x="2859830" y="752210"/>
                </a:lnTo>
                <a:lnTo>
                  <a:pt x="2837552" y="785252"/>
                </a:lnTo>
                <a:lnTo>
                  <a:pt x="2804510" y="807530"/>
                </a:lnTo>
                <a:lnTo>
                  <a:pt x="2764046" y="815699"/>
                </a:lnTo>
                <a:close/>
              </a:path>
            </a:pathLst>
          </a:custGeom>
          <a:solidFill>
            <a:srgbClr val="E69137">
              <a:alpha val="503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82631" y="1640672"/>
            <a:ext cx="2634615" cy="11694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265"/>
              </a:lnSpc>
              <a:spcBef>
                <a:spcPts val="100"/>
              </a:spcBef>
            </a:pPr>
            <a:r>
              <a:rPr lang="vi-VN" sz="1900" spc="45" dirty="0">
                <a:solidFill>
                  <a:srgbClr val="FFFFFF"/>
                </a:solidFill>
                <a:latin typeface="Verdana"/>
                <a:cs typeface="Verdana"/>
              </a:rPr>
              <a:t>Tôi không làm được</a:t>
            </a:r>
            <a:r>
              <a:rPr sz="1900" spc="4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900" dirty="0">
              <a:latin typeface="Verdana"/>
              <a:cs typeface="Verdana"/>
            </a:endParaRPr>
          </a:p>
          <a:p>
            <a:pPr algn="ctr">
              <a:lnSpc>
                <a:spcPts val="2265"/>
              </a:lnSpc>
            </a:pPr>
            <a:r>
              <a:rPr lang="vi-VN" sz="1900" spc="-10" dirty="0">
                <a:solidFill>
                  <a:srgbClr val="FFFFFF"/>
                </a:solidFill>
                <a:latin typeface="Verdana"/>
                <a:cs typeface="Verdana"/>
              </a:rPr>
              <a:t>Tôi có thể chứng minh tôi là hàng hiếm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900" dirty="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670850" y="2738850"/>
            <a:ext cx="2302510" cy="2378710"/>
            <a:chOff x="6670850" y="2738850"/>
            <a:chExt cx="2302510" cy="237871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0850" y="2738850"/>
              <a:ext cx="2302249" cy="23786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4923" y="2999322"/>
              <a:ext cx="696948" cy="51599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158827" y="2738852"/>
            <a:ext cx="2451735" cy="2404745"/>
            <a:chOff x="3158827" y="2738852"/>
            <a:chExt cx="2451735" cy="240474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8827" y="2848298"/>
              <a:ext cx="2451425" cy="229520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1676" y="2738852"/>
              <a:ext cx="693373" cy="4245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22875" y="419949"/>
            <a:ext cx="5484495" cy="4723765"/>
            <a:chOff x="3022875" y="419949"/>
            <a:chExt cx="5484495" cy="4723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9975" y="419949"/>
              <a:ext cx="4876799" cy="47235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2875" y="2644950"/>
              <a:ext cx="2498549" cy="2498549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0" y="0"/>
            <a:ext cx="2870835" cy="5143500"/>
          </a:xfrm>
          <a:custGeom>
            <a:avLst/>
            <a:gdLst/>
            <a:ahLst/>
            <a:cxnLst/>
            <a:rect l="l" t="t" r="r" b="b"/>
            <a:pathLst>
              <a:path w="2870835" h="5143500">
                <a:moveTo>
                  <a:pt x="287047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2870474" y="0"/>
                </a:lnTo>
                <a:lnTo>
                  <a:pt x="2870474" y="5143499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2953" y="554210"/>
            <a:ext cx="2188845" cy="4034154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45"/>
              </a:spcBef>
            </a:pPr>
            <a:r>
              <a:rPr sz="6100" spc="7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1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100" spc="260" dirty="0">
                <a:solidFill>
                  <a:srgbClr val="FFFFFF"/>
                </a:solidFill>
                <a:latin typeface="Verdana"/>
                <a:cs typeface="Verdana"/>
              </a:rPr>
              <a:t>neutral</a:t>
            </a:r>
            <a:endParaRPr sz="6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6700" spc="430" dirty="0">
                <a:solidFill>
                  <a:srgbClr val="660000"/>
                </a:solidFill>
                <a:latin typeface="Lucida Sans Unicode"/>
                <a:cs typeface="Lucida Sans Unicode"/>
              </a:rPr>
              <a:t>software</a:t>
            </a:r>
            <a:endParaRPr sz="67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30650" y="1670849"/>
            <a:ext cx="2451735" cy="685800"/>
          </a:xfrm>
          <a:custGeom>
            <a:avLst/>
            <a:gdLst/>
            <a:ahLst/>
            <a:cxnLst/>
            <a:rect l="l" t="t" r="r" b="b"/>
            <a:pathLst>
              <a:path w="2451734" h="685800">
                <a:moveTo>
                  <a:pt x="2363901" y="685799"/>
                </a:moveTo>
                <a:lnTo>
                  <a:pt x="87398" y="685799"/>
                </a:lnTo>
                <a:lnTo>
                  <a:pt x="53379" y="678931"/>
                </a:lnTo>
                <a:lnTo>
                  <a:pt x="25598" y="660201"/>
                </a:lnTo>
                <a:lnTo>
                  <a:pt x="6868" y="632420"/>
                </a:lnTo>
                <a:lnTo>
                  <a:pt x="0" y="598401"/>
                </a:lnTo>
                <a:lnTo>
                  <a:pt x="0" y="87398"/>
                </a:lnTo>
                <a:lnTo>
                  <a:pt x="6868" y="53378"/>
                </a:lnTo>
                <a:lnTo>
                  <a:pt x="25598" y="25598"/>
                </a:lnTo>
                <a:lnTo>
                  <a:pt x="53379" y="6868"/>
                </a:lnTo>
                <a:lnTo>
                  <a:pt x="87398" y="0"/>
                </a:lnTo>
                <a:lnTo>
                  <a:pt x="2363901" y="0"/>
                </a:lnTo>
                <a:lnTo>
                  <a:pt x="2412390" y="14683"/>
                </a:lnTo>
                <a:lnTo>
                  <a:pt x="2444647" y="53952"/>
                </a:lnTo>
                <a:lnTo>
                  <a:pt x="2451299" y="87398"/>
                </a:lnTo>
                <a:lnTo>
                  <a:pt x="2451299" y="598401"/>
                </a:lnTo>
                <a:lnTo>
                  <a:pt x="2444431" y="632420"/>
                </a:lnTo>
                <a:lnTo>
                  <a:pt x="2425701" y="660201"/>
                </a:lnTo>
                <a:lnTo>
                  <a:pt x="2397920" y="678931"/>
                </a:lnTo>
                <a:lnTo>
                  <a:pt x="2363901" y="685799"/>
                </a:lnTo>
                <a:close/>
              </a:path>
            </a:pathLst>
          </a:custGeom>
          <a:solidFill>
            <a:srgbClr val="E69137">
              <a:alpha val="503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64393" y="1848523"/>
            <a:ext cx="218313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1900" spc="100" dirty="0">
                <a:solidFill>
                  <a:srgbClr val="FFFFFF"/>
                </a:solidFill>
                <a:latin typeface="Verdana"/>
                <a:cs typeface="Verdana"/>
              </a:rPr>
              <a:t>Tôi là mã nguồn mở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900" dirty="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670850" y="2738850"/>
            <a:ext cx="2302510" cy="2378710"/>
            <a:chOff x="6670850" y="2738850"/>
            <a:chExt cx="2302510" cy="237871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0850" y="2738850"/>
              <a:ext cx="2302249" cy="23786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4923" y="2999322"/>
              <a:ext cx="696948" cy="515998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36876" y="2434052"/>
            <a:ext cx="693373" cy="424546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3420174" y="584549"/>
            <a:ext cx="2138680" cy="1086485"/>
          </a:xfrm>
          <a:custGeom>
            <a:avLst/>
            <a:gdLst/>
            <a:ahLst/>
            <a:cxnLst/>
            <a:rect l="l" t="t" r="r" b="b"/>
            <a:pathLst>
              <a:path w="2138679" h="1086485">
                <a:moveTo>
                  <a:pt x="1957046" y="1086299"/>
                </a:moveTo>
                <a:lnTo>
                  <a:pt x="181053" y="1086299"/>
                </a:lnTo>
                <a:lnTo>
                  <a:pt x="132922" y="1079832"/>
                </a:lnTo>
                <a:lnTo>
                  <a:pt x="89672" y="1061580"/>
                </a:lnTo>
                <a:lnTo>
                  <a:pt x="53029" y="1033270"/>
                </a:lnTo>
                <a:lnTo>
                  <a:pt x="24719" y="996627"/>
                </a:lnTo>
                <a:lnTo>
                  <a:pt x="6467" y="953377"/>
                </a:lnTo>
                <a:lnTo>
                  <a:pt x="0" y="905246"/>
                </a:lnTo>
                <a:lnTo>
                  <a:pt x="0" y="181053"/>
                </a:lnTo>
                <a:lnTo>
                  <a:pt x="6467" y="132922"/>
                </a:lnTo>
                <a:lnTo>
                  <a:pt x="24719" y="89672"/>
                </a:lnTo>
                <a:lnTo>
                  <a:pt x="53029" y="53029"/>
                </a:lnTo>
                <a:lnTo>
                  <a:pt x="89672" y="24719"/>
                </a:lnTo>
                <a:lnTo>
                  <a:pt x="132922" y="6467"/>
                </a:lnTo>
                <a:lnTo>
                  <a:pt x="181053" y="0"/>
                </a:lnTo>
                <a:lnTo>
                  <a:pt x="1957046" y="0"/>
                </a:lnTo>
                <a:lnTo>
                  <a:pt x="2026332" y="13781"/>
                </a:lnTo>
                <a:lnTo>
                  <a:pt x="2085070" y="53029"/>
                </a:lnTo>
                <a:lnTo>
                  <a:pt x="2124318" y="111767"/>
                </a:lnTo>
                <a:lnTo>
                  <a:pt x="2138099" y="181053"/>
                </a:lnTo>
                <a:lnTo>
                  <a:pt x="2138099" y="905246"/>
                </a:lnTo>
                <a:lnTo>
                  <a:pt x="2131632" y="953377"/>
                </a:lnTo>
                <a:lnTo>
                  <a:pt x="2113380" y="996627"/>
                </a:lnTo>
                <a:lnTo>
                  <a:pt x="2085070" y="1033270"/>
                </a:lnTo>
                <a:lnTo>
                  <a:pt x="2048427" y="1061580"/>
                </a:lnTo>
                <a:lnTo>
                  <a:pt x="2005177" y="1079832"/>
                </a:lnTo>
                <a:lnTo>
                  <a:pt x="1957046" y="1086299"/>
                </a:lnTo>
                <a:close/>
              </a:path>
            </a:pathLst>
          </a:custGeom>
          <a:solidFill>
            <a:srgbClr val="DE3E3E">
              <a:alpha val="647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548982" y="676723"/>
            <a:ext cx="1879600" cy="1182247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algn="ctr">
              <a:lnSpc>
                <a:spcPts val="2250"/>
              </a:lnSpc>
              <a:spcBef>
                <a:spcPts val="200"/>
              </a:spcBef>
            </a:pPr>
            <a:r>
              <a:rPr lang="vi-VN" spc="120" dirty="0"/>
              <a:t>Những điều khoản trong giấp phép sử dụng</a:t>
            </a:r>
            <a:r>
              <a:rPr spc="70" dirty="0"/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7550" y="897850"/>
            <a:ext cx="4876799" cy="42456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2870835" cy="5143500"/>
          </a:xfrm>
          <a:custGeom>
            <a:avLst/>
            <a:gdLst/>
            <a:ahLst/>
            <a:cxnLst/>
            <a:rect l="l" t="t" r="r" b="b"/>
            <a:pathLst>
              <a:path w="2870835" h="5143500">
                <a:moveTo>
                  <a:pt x="287047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2870474" y="0"/>
                </a:lnTo>
                <a:lnTo>
                  <a:pt x="2870474" y="5143499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4774" y="529950"/>
            <a:ext cx="1965960" cy="777875"/>
          </a:xfrm>
          <a:custGeom>
            <a:avLst/>
            <a:gdLst/>
            <a:ahLst/>
            <a:cxnLst/>
            <a:rect l="l" t="t" r="r" b="b"/>
            <a:pathLst>
              <a:path w="1965960" h="777875">
                <a:moveTo>
                  <a:pt x="1836347" y="777299"/>
                </a:moveTo>
                <a:lnTo>
                  <a:pt x="129552" y="777299"/>
                </a:lnTo>
                <a:lnTo>
                  <a:pt x="79124" y="767119"/>
                </a:lnTo>
                <a:lnTo>
                  <a:pt x="37945" y="739354"/>
                </a:lnTo>
                <a:lnTo>
                  <a:pt x="10180" y="698175"/>
                </a:lnTo>
                <a:lnTo>
                  <a:pt x="0" y="647747"/>
                </a:lnTo>
                <a:lnTo>
                  <a:pt x="0" y="129552"/>
                </a:lnTo>
                <a:lnTo>
                  <a:pt x="10180" y="79124"/>
                </a:lnTo>
                <a:lnTo>
                  <a:pt x="37945" y="37945"/>
                </a:lnTo>
                <a:lnTo>
                  <a:pt x="79124" y="10180"/>
                </a:lnTo>
                <a:lnTo>
                  <a:pt x="129552" y="0"/>
                </a:lnTo>
                <a:lnTo>
                  <a:pt x="1836347" y="0"/>
                </a:lnTo>
                <a:lnTo>
                  <a:pt x="1885925" y="9861"/>
                </a:lnTo>
                <a:lnTo>
                  <a:pt x="1927954" y="37945"/>
                </a:lnTo>
                <a:lnTo>
                  <a:pt x="1956038" y="79974"/>
                </a:lnTo>
                <a:lnTo>
                  <a:pt x="1965899" y="129552"/>
                </a:lnTo>
                <a:lnTo>
                  <a:pt x="1965899" y="647747"/>
                </a:lnTo>
                <a:lnTo>
                  <a:pt x="1955719" y="698175"/>
                </a:lnTo>
                <a:lnTo>
                  <a:pt x="1927954" y="739354"/>
                </a:lnTo>
                <a:lnTo>
                  <a:pt x="1886775" y="767119"/>
                </a:lnTo>
                <a:lnTo>
                  <a:pt x="1836347" y="777299"/>
                </a:lnTo>
                <a:close/>
              </a:path>
            </a:pathLst>
          </a:custGeom>
          <a:solidFill>
            <a:srgbClr val="6C9EEB">
              <a:alpha val="496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14856" y="610498"/>
            <a:ext cx="1665605" cy="88729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34290">
              <a:lnSpc>
                <a:spcPts val="2250"/>
              </a:lnSpc>
              <a:spcBef>
                <a:spcPts val="200"/>
              </a:spcBef>
            </a:pPr>
            <a:r>
              <a:rPr lang="vi-VN" spc="-20" dirty="0"/>
              <a:t>Dự đoán quý </a:t>
            </a:r>
            <a:r>
              <a:rPr spc="105" dirty="0"/>
              <a:t>3</a:t>
            </a:r>
            <a:r>
              <a:rPr spc="-5" dirty="0"/>
              <a:t> </a:t>
            </a:r>
            <a:r>
              <a:rPr lang="vi-VN" spc="-5" dirty="0"/>
              <a:t>như thế nào</a:t>
            </a:r>
            <a:r>
              <a:rPr spc="50" dirty="0"/>
              <a:t>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2953" y="536339"/>
            <a:ext cx="2188845" cy="4070985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45"/>
              </a:spcBef>
            </a:pPr>
            <a:r>
              <a:rPr sz="6100" spc="7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1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100" spc="260" dirty="0">
                <a:solidFill>
                  <a:srgbClr val="FFFFFF"/>
                </a:solidFill>
                <a:latin typeface="Verdana"/>
                <a:cs typeface="Verdana"/>
              </a:rPr>
              <a:t>neutral</a:t>
            </a:r>
            <a:endParaRPr sz="6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6700" spc="470" dirty="0">
                <a:solidFill>
                  <a:srgbClr val="1B4587"/>
                </a:solidFill>
                <a:latin typeface="Lucida Sans Unicode"/>
                <a:cs typeface="Lucida Sans Unicode"/>
              </a:rPr>
              <a:t>platform</a:t>
            </a:r>
            <a:endParaRPr sz="67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74824" y="1419449"/>
            <a:ext cx="2081530" cy="937260"/>
          </a:xfrm>
          <a:custGeom>
            <a:avLst/>
            <a:gdLst/>
            <a:ahLst/>
            <a:cxnLst/>
            <a:rect l="l" t="t" r="r" b="b"/>
            <a:pathLst>
              <a:path w="2081529" h="937260">
                <a:moveTo>
                  <a:pt x="1961963" y="937199"/>
                </a:moveTo>
                <a:lnTo>
                  <a:pt x="119436" y="937199"/>
                </a:lnTo>
                <a:lnTo>
                  <a:pt x="72946" y="927814"/>
                </a:lnTo>
                <a:lnTo>
                  <a:pt x="34982" y="902217"/>
                </a:lnTo>
                <a:lnTo>
                  <a:pt x="9385" y="864253"/>
                </a:lnTo>
                <a:lnTo>
                  <a:pt x="0" y="817763"/>
                </a:lnTo>
                <a:lnTo>
                  <a:pt x="0" y="119436"/>
                </a:lnTo>
                <a:lnTo>
                  <a:pt x="9385" y="72946"/>
                </a:lnTo>
                <a:lnTo>
                  <a:pt x="34982" y="34982"/>
                </a:lnTo>
                <a:lnTo>
                  <a:pt x="72946" y="9385"/>
                </a:lnTo>
                <a:lnTo>
                  <a:pt x="119436" y="0"/>
                </a:lnTo>
                <a:lnTo>
                  <a:pt x="1961963" y="0"/>
                </a:lnTo>
                <a:lnTo>
                  <a:pt x="2007669" y="9091"/>
                </a:lnTo>
                <a:lnTo>
                  <a:pt x="2046417" y="34982"/>
                </a:lnTo>
                <a:lnTo>
                  <a:pt x="2072308" y="73730"/>
                </a:lnTo>
                <a:lnTo>
                  <a:pt x="2081399" y="119436"/>
                </a:lnTo>
                <a:lnTo>
                  <a:pt x="2081399" y="817763"/>
                </a:lnTo>
                <a:lnTo>
                  <a:pt x="2072014" y="864253"/>
                </a:lnTo>
                <a:lnTo>
                  <a:pt x="2046417" y="902217"/>
                </a:lnTo>
                <a:lnTo>
                  <a:pt x="2008453" y="927814"/>
                </a:lnTo>
                <a:lnTo>
                  <a:pt x="1961963" y="937199"/>
                </a:lnTo>
                <a:close/>
              </a:path>
            </a:pathLst>
          </a:custGeom>
          <a:solidFill>
            <a:srgbClr val="E69137">
              <a:alpha val="503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27242" y="1437073"/>
            <a:ext cx="1575435" cy="1182247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635" algn="ctr">
              <a:lnSpc>
                <a:spcPts val="2250"/>
              </a:lnSpc>
              <a:spcBef>
                <a:spcPts val="200"/>
              </a:spcBef>
            </a:pPr>
            <a:r>
              <a:rPr lang="vi-VN" sz="1900" dirty="0">
                <a:solidFill>
                  <a:srgbClr val="FFFFFF"/>
                </a:solidFill>
                <a:latin typeface="Verdana"/>
                <a:cs typeface="Verdana"/>
              </a:rPr>
              <a:t>Tôi không có nghĩa vụ với nhà đầu tư nhé</a:t>
            </a:r>
            <a:r>
              <a:rPr sz="1900" spc="4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900" dirty="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670850" y="2738850"/>
            <a:ext cx="2302510" cy="2378710"/>
            <a:chOff x="6670850" y="2738850"/>
            <a:chExt cx="2302510" cy="237871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0850" y="2738850"/>
              <a:ext cx="2302249" cy="23786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4923" y="2999322"/>
              <a:ext cx="696948" cy="51599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040275" y="2542901"/>
            <a:ext cx="2671445" cy="2600960"/>
            <a:chOff x="3040275" y="2542901"/>
            <a:chExt cx="2671445" cy="260096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0275" y="2663950"/>
              <a:ext cx="2670900" cy="24795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7688" y="2542901"/>
              <a:ext cx="693373" cy="4245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1074" y="0"/>
            <a:ext cx="5143499" cy="50672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2870835" cy="5143500"/>
          </a:xfrm>
          <a:custGeom>
            <a:avLst/>
            <a:gdLst/>
            <a:ahLst/>
            <a:cxnLst/>
            <a:rect l="l" t="t" r="r" b="b"/>
            <a:pathLst>
              <a:path w="2870835" h="5143500">
                <a:moveTo>
                  <a:pt x="287047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2870474" y="0"/>
                </a:lnTo>
                <a:lnTo>
                  <a:pt x="2870474" y="5143499"/>
                </a:lnTo>
                <a:close/>
              </a:path>
            </a:pathLst>
          </a:custGeom>
          <a:solidFill>
            <a:srgbClr val="B4A7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4774" y="924524"/>
            <a:ext cx="1965960" cy="763905"/>
          </a:xfrm>
          <a:custGeom>
            <a:avLst/>
            <a:gdLst/>
            <a:ahLst/>
            <a:cxnLst/>
            <a:rect l="l" t="t" r="r" b="b"/>
            <a:pathLst>
              <a:path w="1965960" h="763905">
                <a:moveTo>
                  <a:pt x="1838597" y="763799"/>
                </a:moveTo>
                <a:lnTo>
                  <a:pt x="127302" y="763799"/>
                </a:lnTo>
                <a:lnTo>
                  <a:pt x="77750" y="753795"/>
                </a:lnTo>
                <a:lnTo>
                  <a:pt x="37286" y="726513"/>
                </a:lnTo>
                <a:lnTo>
                  <a:pt x="10004" y="686049"/>
                </a:lnTo>
                <a:lnTo>
                  <a:pt x="0" y="636497"/>
                </a:lnTo>
                <a:lnTo>
                  <a:pt x="0" y="127302"/>
                </a:lnTo>
                <a:lnTo>
                  <a:pt x="10004" y="77750"/>
                </a:lnTo>
                <a:lnTo>
                  <a:pt x="37286" y="37285"/>
                </a:lnTo>
                <a:lnTo>
                  <a:pt x="77750" y="10004"/>
                </a:lnTo>
                <a:lnTo>
                  <a:pt x="127302" y="0"/>
                </a:lnTo>
                <a:lnTo>
                  <a:pt x="1838597" y="0"/>
                </a:lnTo>
                <a:lnTo>
                  <a:pt x="1887313" y="9690"/>
                </a:lnTo>
                <a:lnTo>
                  <a:pt x="1928614" y="37286"/>
                </a:lnTo>
                <a:lnTo>
                  <a:pt x="1956209" y="78585"/>
                </a:lnTo>
                <a:lnTo>
                  <a:pt x="1965899" y="127302"/>
                </a:lnTo>
                <a:lnTo>
                  <a:pt x="1965899" y="636497"/>
                </a:lnTo>
                <a:lnTo>
                  <a:pt x="1955895" y="686049"/>
                </a:lnTo>
                <a:lnTo>
                  <a:pt x="1928613" y="726513"/>
                </a:lnTo>
                <a:lnTo>
                  <a:pt x="1888149" y="753795"/>
                </a:lnTo>
                <a:lnTo>
                  <a:pt x="1838597" y="763799"/>
                </a:lnTo>
                <a:close/>
              </a:path>
            </a:pathLst>
          </a:custGeom>
          <a:solidFill>
            <a:srgbClr val="B4A7D6">
              <a:alpha val="49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48982" y="676723"/>
            <a:ext cx="1879600" cy="1212035"/>
          </a:xfrm>
          <a:prstGeom prst="rect">
            <a:avLst/>
          </a:prstGeom>
        </p:spPr>
        <p:txBody>
          <a:bodyPr vert="horz" wrap="square" lIns="0" tIns="347000" rIns="0" bIns="0" rtlCol="0">
            <a:spAutoFit/>
          </a:bodyPr>
          <a:lstStyle/>
          <a:p>
            <a:pPr marL="339090" marR="5080" indent="-201930">
              <a:lnSpc>
                <a:spcPts val="2250"/>
              </a:lnSpc>
              <a:spcBef>
                <a:spcPts val="200"/>
              </a:spcBef>
            </a:pPr>
            <a:r>
              <a:rPr lang="vi-VN" spc="80" dirty="0"/>
              <a:t>Chúc mừng khi gia nhập hội</a:t>
            </a:r>
            <a:r>
              <a:rPr spc="-20" dirty="0"/>
              <a:t>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2953" y="606686"/>
            <a:ext cx="2188845" cy="393192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6100" spc="7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1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100" spc="260" dirty="0">
                <a:solidFill>
                  <a:srgbClr val="FFFFFF"/>
                </a:solidFill>
                <a:latin typeface="Verdana"/>
                <a:cs typeface="Verdana"/>
              </a:rPr>
              <a:t>neutral</a:t>
            </a:r>
            <a:endParaRPr sz="6100">
              <a:latin typeface="Verdana"/>
              <a:cs typeface="Verdana"/>
            </a:endParaRPr>
          </a:p>
          <a:p>
            <a:pPr marL="87630">
              <a:lnSpc>
                <a:spcPct val="100000"/>
              </a:lnSpc>
              <a:spcBef>
                <a:spcPts val="540"/>
              </a:spcBef>
            </a:pPr>
            <a:r>
              <a:rPr sz="6700" spc="275" dirty="0">
                <a:solidFill>
                  <a:srgbClr val="351B75"/>
                </a:solidFill>
                <a:latin typeface="Lucida Sans Unicode"/>
                <a:cs typeface="Lucida Sans Unicode"/>
              </a:rPr>
              <a:t>protocol</a:t>
            </a:r>
            <a:endParaRPr sz="67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35499" y="1763324"/>
            <a:ext cx="1417320" cy="574675"/>
          </a:xfrm>
          <a:custGeom>
            <a:avLst/>
            <a:gdLst/>
            <a:ahLst/>
            <a:cxnLst/>
            <a:rect l="l" t="t" r="r" b="b"/>
            <a:pathLst>
              <a:path w="1417320" h="574675">
                <a:moveTo>
                  <a:pt x="1343685" y="574499"/>
                </a:moveTo>
                <a:lnTo>
                  <a:pt x="73213" y="574499"/>
                </a:lnTo>
                <a:lnTo>
                  <a:pt x="44715" y="568746"/>
                </a:lnTo>
                <a:lnTo>
                  <a:pt x="21443" y="553056"/>
                </a:lnTo>
                <a:lnTo>
                  <a:pt x="5753" y="529784"/>
                </a:lnTo>
                <a:lnTo>
                  <a:pt x="0" y="501285"/>
                </a:lnTo>
                <a:lnTo>
                  <a:pt x="0" y="73214"/>
                </a:lnTo>
                <a:lnTo>
                  <a:pt x="5753" y="44715"/>
                </a:lnTo>
                <a:lnTo>
                  <a:pt x="21443" y="21443"/>
                </a:lnTo>
                <a:lnTo>
                  <a:pt x="44715" y="5753"/>
                </a:lnTo>
                <a:lnTo>
                  <a:pt x="73213" y="0"/>
                </a:lnTo>
                <a:lnTo>
                  <a:pt x="1343685" y="0"/>
                </a:lnTo>
                <a:lnTo>
                  <a:pt x="1384305" y="12300"/>
                </a:lnTo>
                <a:lnTo>
                  <a:pt x="1411327" y="45196"/>
                </a:lnTo>
                <a:lnTo>
                  <a:pt x="1416899" y="73214"/>
                </a:lnTo>
                <a:lnTo>
                  <a:pt x="1416899" y="501285"/>
                </a:lnTo>
                <a:lnTo>
                  <a:pt x="1411146" y="529784"/>
                </a:lnTo>
                <a:lnTo>
                  <a:pt x="1395456" y="553056"/>
                </a:lnTo>
                <a:lnTo>
                  <a:pt x="1372184" y="568746"/>
                </a:lnTo>
                <a:lnTo>
                  <a:pt x="1343685" y="574499"/>
                </a:lnTo>
                <a:close/>
              </a:path>
            </a:pathLst>
          </a:custGeom>
          <a:solidFill>
            <a:srgbClr val="E69137">
              <a:alpha val="503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12526" y="1885348"/>
            <a:ext cx="106299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1900" spc="60" dirty="0">
                <a:solidFill>
                  <a:srgbClr val="FFFFFF"/>
                </a:solidFill>
                <a:latin typeface="Verdana"/>
                <a:cs typeface="Verdana"/>
              </a:rPr>
              <a:t>Cám ơn nhé</a:t>
            </a:r>
            <a:r>
              <a:rPr sz="1900" spc="60" dirty="0">
                <a:solidFill>
                  <a:srgbClr val="FFFFFF"/>
                </a:solidFill>
                <a:latin typeface="Verdana"/>
                <a:cs typeface="Verdana"/>
              </a:rPr>
              <a:t>!</a:t>
            </a:r>
            <a:endParaRPr sz="1900" dirty="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670850" y="2738850"/>
            <a:ext cx="2302510" cy="2378710"/>
            <a:chOff x="6670850" y="2738850"/>
            <a:chExt cx="2302510" cy="237871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0850" y="2738850"/>
              <a:ext cx="2302249" cy="23786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4923" y="2999322"/>
              <a:ext cx="696948" cy="51599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338700" y="2937827"/>
            <a:ext cx="2362835" cy="2179955"/>
            <a:chOff x="3338700" y="2937827"/>
            <a:chExt cx="2362835" cy="217995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38700" y="3081975"/>
              <a:ext cx="2035550" cy="20355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1987" y="3944150"/>
              <a:ext cx="1129200" cy="1129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01026" y="2937827"/>
              <a:ext cx="693373" cy="4245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4288" y="3933010"/>
              <a:ext cx="544625" cy="333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855710" cy="5143500"/>
            <a:chOff x="0" y="0"/>
            <a:chExt cx="885571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7750" y="0"/>
              <a:ext cx="594754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3562" y="2999324"/>
              <a:ext cx="2432275" cy="21441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2870835" cy="5143500"/>
            </a:xfrm>
            <a:custGeom>
              <a:avLst/>
              <a:gdLst/>
              <a:ahLst/>
              <a:cxnLst/>
              <a:rect l="l" t="t" r="r" b="b"/>
              <a:pathLst>
                <a:path w="2870835" h="5143500">
                  <a:moveTo>
                    <a:pt x="2870474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2870474" y="0"/>
                  </a:lnTo>
                  <a:lnTo>
                    <a:pt x="2870474" y="5143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39049" y="720475"/>
              <a:ext cx="2261870" cy="761365"/>
            </a:xfrm>
            <a:custGeom>
              <a:avLst/>
              <a:gdLst/>
              <a:ahLst/>
              <a:cxnLst/>
              <a:rect l="l" t="t" r="r" b="b"/>
              <a:pathLst>
                <a:path w="2261870" h="761365">
                  <a:moveTo>
                    <a:pt x="2134847" y="761099"/>
                  </a:moveTo>
                  <a:lnTo>
                    <a:pt x="126852" y="761099"/>
                  </a:lnTo>
                  <a:lnTo>
                    <a:pt x="77475" y="751131"/>
                  </a:lnTo>
                  <a:lnTo>
                    <a:pt x="37154" y="723945"/>
                  </a:lnTo>
                  <a:lnTo>
                    <a:pt x="9968" y="683624"/>
                  </a:lnTo>
                  <a:lnTo>
                    <a:pt x="0" y="634247"/>
                  </a:lnTo>
                  <a:lnTo>
                    <a:pt x="0" y="126852"/>
                  </a:lnTo>
                  <a:lnTo>
                    <a:pt x="9968" y="77475"/>
                  </a:lnTo>
                  <a:lnTo>
                    <a:pt x="37154" y="37154"/>
                  </a:lnTo>
                  <a:lnTo>
                    <a:pt x="77475" y="9968"/>
                  </a:lnTo>
                  <a:lnTo>
                    <a:pt x="126852" y="0"/>
                  </a:lnTo>
                  <a:lnTo>
                    <a:pt x="2134847" y="0"/>
                  </a:lnTo>
                  <a:lnTo>
                    <a:pt x="2183391" y="9656"/>
                  </a:lnTo>
                  <a:lnTo>
                    <a:pt x="2224545" y="37154"/>
                  </a:lnTo>
                  <a:lnTo>
                    <a:pt x="2252043" y="78308"/>
                  </a:lnTo>
                  <a:lnTo>
                    <a:pt x="2261699" y="126852"/>
                  </a:lnTo>
                  <a:lnTo>
                    <a:pt x="2261699" y="634247"/>
                  </a:lnTo>
                  <a:lnTo>
                    <a:pt x="2251731" y="683624"/>
                  </a:lnTo>
                  <a:lnTo>
                    <a:pt x="2224545" y="723945"/>
                  </a:lnTo>
                  <a:lnTo>
                    <a:pt x="2184224" y="751131"/>
                  </a:lnTo>
                  <a:lnTo>
                    <a:pt x="2134847" y="761099"/>
                  </a:lnTo>
                  <a:close/>
                </a:path>
              </a:pathLst>
            </a:custGeom>
            <a:solidFill>
              <a:srgbClr val="F1C131">
                <a:alpha val="4968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20764" y="792922"/>
            <a:ext cx="1898650" cy="147719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72720">
              <a:lnSpc>
                <a:spcPts val="2250"/>
              </a:lnSpc>
              <a:spcBef>
                <a:spcPts val="200"/>
              </a:spcBef>
            </a:pPr>
            <a:r>
              <a:rPr lang="vi-VN" spc="175" dirty="0"/>
              <a:t>Làm sao có thể giớ hạn phạm vi sử dụng của người dùng</a:t>
            </a:r>
            <a:r>
              <a:rPr spc="55" dirty="0"/>
              <a:t>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12953" y="444927"/>
            <a:ext cx="2021205" cy="4253865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72720">
              <a:lnSpc>
                <a:spcPct val="100000"/>
              </a:lnSpc>
              <a:spcBef>
                <a:spcPts val="45"/>
              </a:spcBef>
            </a:pPr>
            <a:r>
              <a:rPr sz="6100" spc="7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1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100" spc="260" dirty="0">
                <a:solidFill>
                  <a:srgbClr val="FFFFFF"/>
                </a:solidFill>
                <a:latin typeface="Verdana"/>
                <a:cs typeface="Verdana"/>
              </a:rPr>
              <a:t>neutral</a:t>
            </a:r>
            <a:endParaRPr sz="6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4900" spc="310" dirty="0">
                <a:solidFill>
                  <a:srgbClr val="5D4A0F"/>
                </a:solidFill>
                <a:latin typeface="Lucida Sans Unicode"/>
                <a:cs typeface="Lucida Sans Unicode"/>
              </a:rPr>
              <a:t>payment</a:t>
            </a:r>
            <a:r>
              <a:rPr sz="4900" spc="175" dirty="0">
                <a:solidFill>
                  <a:srgbClr val="5D4A0F"/>
                </a:solidFill>
                <a:latin typeface="Lucida Sans Unicode"/>
                <a:cs typeface="Lucida Sans Unicode"/>
              </a:rPr>
              <a:t> </a:t>
            </a:r>
            <a:r>
              <a:rPr sz="4900" spc="295" dirty="0">
                <a:solidFill>
                  <a:srgbClr val="5D4A0F"/>
                </a:solidFill>
                <a:latin typeface="Lucida Sans Unicode"/>
                <a:cs typeface="Lucida Sans Unicode"/>
              </a:rPr>
              <a:t>rail</a:t>
            </a:r>
            <a:endParaRPr sz="49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66475" y="1540925"/>
            <a:ext cx="2868295" cy="815975"/>
          </a:xfrm>
          <a:custGeom>
            <a:avLst/>
            <a:gdLst/>
            <a:ahLst/>
            <a:cxnLst/>
            <a:rect l="l" t="t" r="r" b="b"/>
            <a:pathLst>
              <a:path w="2868295" h="815975">
                <a:moveTo>
                  <a:pt x="2764046" y="815699"/>
                </a:moveTo>
                <a:lnTo>
                  <a:pt x="103952" y="815699"/>
                </a:lnTo>
                <a:lnTo>
                  <a:pt x="63489" y="807530"/>
                </a:lnTo>
                <a:lnTo>
                  <a:pt x="30447" y="785252"/>
                </a:lnTo>
                <a:lnTo>
                  <a:pt x="8169" y="752210"/>
                </a:lnTo>
                <a:lnTo>
                  <a:pt x="0" y="711747"/>
                </a:lnTo>
                <a:lnTo>
                  <a:pt x="0" y="103952"/>
                </a:lnTo>
                <a:lnTo>
                  <a:pt x="8169" y="63489"/>
                </a:lnTo>
                <a:lnTo>
                  <a:pt x="30447" y="30447"/>
                </a:lnTo>
                <a:lnTo>
                  <a:pt x="63489" y="8169"/>
                </a:lnTo>
                <a:lnTo>
                  <a:pt x="103952" y="0"/>
                </a:lnTo>
                <a:lnTo>
                  <a:pt x="2764046" y="0"/>
                </a:lnTo>
                <a:lnTo>
                  <a:pt x="2803828" y="7912"/>
                </a:lnTo>
                <a:lnTo>
                  <a:pt x="2837552" y="30447"/>
                </a:lnTo>
                <a:lnTo>
                  <a:pt x="2860086" y="64171"/>
                </a:lnTo>
                <a:lnTo>
                  <a:pt x="2867999" y="103952"/>
                </a:lnTo>
                <a:lnTo>
                  <a:pt x="2867999" y="711747"/>
                </a:lnTo>
                <a:lnTo>
                  <a:pt x="2859830" y="752210"/>
                </a:lnTo>
                <a:lnTo>
                  <a:pt x="2837552" y="785252"/>
                </a:lnTo>
                <a:lnTo>
                  <a:pt x="2804510" y="807530"/>
                </a:lnTo>
                <a:lnTo>
                  <a:pt x="2764046" y="815699"/>
                </a:lnTo>
                <a:close/>
              </a:path>
            </a:pathLst>
          </a:custGeom>
          <a:solidFill>
            <a:srgbClr val="E69137">
              <a:alpha val="503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20856" y="1640672"/>
            <a:ext cx="2559050" cy="874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265"/>
              </a:lnSpc>
              <a:spcBef>
                <a:spcPts val="100"/>
              </a:spcBef>
            </a:pPr>
            <a:r>
              <a:rPr lang="vi-VN" sz="1900" spc="45" dirty="0">
                <a:solidFill>
                  <a:srgbClr val="FFFFFF"/>
                </a:solidFill>
                <a:latin typeface="Verdana"/>
                <a:cs typeface="Verdana"/>
              </a:rPr>
              <a:t>Không làm được</a:t>
            </a:r>
            <a:r>
              <a:rPr sz="1900" spc="4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900" dirty="0">
              <a:latin typeface="Verdana"/>
              <a:cs typeface="Verdana"/>
            </a:endParaRPr>
          </a:p>
          <a:p>
            <a:pPr algn="ctr">
              <a:lnSpc>
                <a:spcPts val="2265"/>
              </a:lnSpc>
            </a:pPr>
            <a:r>
              <a:rPr lang="vi-VN" sz="1900" spc="50" dirty="0">
                <a:solidFill>
                  <a:srgbClr val="FFFFFF"/>
                </a:solidFill>
                <a:latin typeface="Verdana"/>
                <a:cs typeface="Verdana"/>
              </a:rPr>
              <a:t>Không cần xin phép tôi</a:t>
            </a:r>
            <a:r>
              <a:rPr sz="1900" spc="5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900" dirty="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261076" y="2738850"/>
            <a:ext cx="4712335" cy="2378710"/>
            <a:chOff x="4261076" y="2738850"/>
            <a:chExt cx="4712335" cy="237871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1076" y="2999327"/>
              <a:ext cx="693373" cy="4245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70850" y="2738850"/>
              <a:ext cx="2302249" cy="23786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1123" y="2923122"/>
              <a:ext cx="696948" cy="515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1675" y="3619150"/>
            <a:ext cx="1524349" cy="15243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481800" y="1871975"/>
            <a:ext cx="966469" cy="595630"/>
          </a:xfrm>
          <a:custGeom>
            <a:avLst/>
            <a:gdLst/>
            <a:ahLst/>
            <a:cxnLst/>
            <a:rect l="l" t="t" r="r" b="b"/>
            <a:pathLst>
              <a:path w="966470" h="595630">
                <a:moveTo>
                  <a:pt x="867047" y="595499"/>
                </a:moveTo>
                <a:lnTo>
                  <a:pt x="99251" y="595499"/>
                </a:lnTo>
                <a:lnTo>
                  <a:pt x="60618" y="587700"/>
                </a:lnTo>
                <a:lnTo>
                  <a:pt x="29070" y="566429"/>
                </a:lnTo>
                <a:lnTo>
                  <a:pt x="7799" y="534881"/>
                </a:lnTo>
                <a:lnTo>
                  <a:pt x="0" y="496247"/>
                </a:lnTo>
                <a:lnTo>
                  <a:pt x="0" y="99251"/>
                </a:lnTo>
                <a:lnTo>
                  <a:pt x="7799" y="60618"/>
                </a:lnTo>
                <a:lnTo>
                  <a:pt x="29070" y="29070"/>
                </a:lnTo>
                <a:lnTo>
                  <a:pt x="60618" y="7799"/>
                </a:lnTo>
                <a:lnTo>
                  <a:pt x="99251" y="0"/>
                </a:lnTo>
                <a:lnTo>
                  <a:pt x="867047" y="0"/>
                </a:lnTo>
                <a:lnTo>
                  <a:pt x="905030" y="7555"/>
                </a:lnTo>
                <a:lnTo>
                  <a:pt x="937229" y="29070"/>
                </a:lnTo>
                <a:lnTo>
                  <a:pt x="958744" y="61269"/>
                </a:lnTo>
                <a:lnTo>
                  <a:pt x="966299" y="99251"/>
                </a:lnTo>
                <a:lnTo>
                  <a:pt x="966299" y="496247"/>
                </a:lnTo>
                <a:lnTo>
                  <a:pt x="958500" y="534881"/>
                </a:lnTo>
                <a:lnTo>
                  <a:pt x="937229" y="566429"/>
                </a:lnTo>
                <a:lnTo>
                  <a:pt x="905681" y="587700"/>
                </a:lnTo>
                <a:lnTo>
                  <a:pt x="867047" y="595499"/>
                </a:lnTo>
                <a:close/>
              </a:path>
            </a:pathLst>
          </a:custGeom>
          <a:solidFill>
            <a:srgbClr val="B76819">
              <a:alpha val="67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80843" y="2004497"/>
            <a:ext cx="5683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0" dirty="0">
                <a:solidFill>
                  <a:srgbClr val="F3F3F3"/>
                </a:solidFill>
                <a:latin typeface="Verdana"/>
                <a:cs typeface="Verdana"/>
              </a:rPr>
              <a:t>Yea!</a:t>
            </a:r>
            <a:endParaRPr sz="1900" dirty="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910050" y="1656325"/>
            <a:ext cx="1111250" cy="553085"/>
            <a:chOff x="6910050" y="1656325"/>
            <a:chExt cx="1111250" cy="553085"/>
          </a:xfrm>
        </p:grpSpPr>
        <p:sp>
          <p:nvSpPr>
            <p:cNvPr id="6" name="object 6"/>
            <p:cNvSpPr/>
            <p:nvPr/>
          </p:nvSpPr>
          <p:spPr>
            <a:xfrm>
              <a:off x="6910050" y="1656325"/>
              <a:ext cx="1111250" cy="553085"/>
            </a:xfrm>
            <a:custGeom>
              <a:avLst/>
              <a:gdLst/>
              <a:ahLst/>
              <a:cxnLst/>
              <a:rect l="l" t="t" r="r" b="b"/>
              <a:pathLst>
                <a:path w="1111250" h="553085">
                  <a:moveTo>
                    <a:pt x="1040776" y="552599"/>
                  </a:moveTo>
                  <a:lnTo>
                    <a:pt x="70423" y="552599"/>
                  </a:lnTo>
                  <a:lnTo>
                    <a:pt x="56620" y="551234"/>
                  </a:lnTo>
                  <a:lnTo>
                    <a:pt x="20626" y="531973"/>
                  </a:lnTo>
                  <a:lnTo>
                    <a:pt x="1365" y="495979"/>
                  </a:lnTo>
                  <a:lnTo>
                    <a:pt x="0" y="482176"/>
                  </a:lnTo>
                  <a:lnTo>
                    <a:pt x="0" y="70423"/>
                  </a:lnTo>
                  <a:lnTo>
                    <a:pt x="5534" y="43011"/>
                  </a:lnTo>
                  <a:lnTo>
                    <a:pt x="20626" y="20626"/>
                  </a:lnTo>
                  <a:lnTo>
                    <a:pt x="43011" y="5534"/>
                  </a:lnTo>
                  <a:lnTo>
                    <a:pt x="70423" y="0"/>
                  </a:lnTo>
                  <a:lnTo>
                    <a:pt x="1040776" y="0"/>
                  </a:lnTo>
                  <a:lnTo>
                    <a:pt x="1068188" y="5534"/>
                  </a:lnTo>
                  <a:lnTo>
                    <a:pt x="1090573" y="20626"/>
                  </a:lnTo>
                  <a:lnTo>
                    <a:pt x="1105665" y="43011"/>
                  </a:lnTo>
                  <a:lnTo>
                    <a:pt x="1111199" y="70423"/>
                  </a:lnTo>
                  <a:lnTo>
                    <a:pt x="1111199" y="482176"/>
                  </a:lnTo>
                  <a:lnTo>
                    <a:pt x="1105665" y="509588"/>
                  </a:lnTo>
                  <a:lnTo>
                    <a:pt x="1090573" y="531973"/>
                  </a:lnTo>
                  <a:lnTo>
                    <a:pt x="1068188" y="547065"/>
                  </a:lnTo>
                  <a:lnTo>
                    <a:pt x="1040776" y="552599"/>
                  </a:lnTo>
                  <a:close/>
                </a:path>
              </a:pathLst>
            </a:custGeom>
            <a:solidFill>
              <a:srgbClr val="E69137">
                <a:alpha val="503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7948" y="1724512"/>
              <a:ext cx="426950" cy="401835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6823250" y="2738850"/>
            <a:ext cx="2302510" cy="2378710"/>
            <a:chOff x="6823250" y="2738850"/>
            <a:chExt cx="2302510" cy="23787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3250" y="2738850"/>
              <a:ext cx="2302249" cy="23786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4049" y="2967297"/>
              <a:ext cx="637274" cy="471827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12375" y="2393450"/>
            <a:ext cx="3105785" cy="2750185"/>
            <a:chOff x="112375" y="2393450"/>
            <a:chExt cx="3105785" cy="275018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375" y="2393450"/>
              <a:ext cx="2812700" cy="27500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2265" y="2988992"/>
              <a:ext cx="607496" cy="4284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10102" y="4231192"/>
              <a:ext cx="607496" cy="428438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844125" y="873649"/>
            <a:ext cx="1971675" cy="815975"/>
          </a:xfrm>
          <a:custGeom>
            <a:avLst/>
            <a:gdLst/>
            <a:ahLst/>
            <a:cxnLst/>
            <a:rect l="l" t="t" r="r" b="b"/>
            <a:pathLst>
              <a:path w="1971675" h="815975">
                <a:moveTo>
                  <a:pt x="1835647" y="815699"/>
                </a:moveTo>
                <a:lnTo>
                  <a:pt x="135952" y="815699"/>
                </a:lnTo>
                <a:lnTo>
                  <a:pt x="92981" y="808769"/>
                </a:lnTo>
                <a:lnTo>
                  <a:pt x="55660" y="789469"/>
                </a:lnTo>
                <a:lnTo>
                  <a:pt x="26230" y="760039"/>
                </a:lnTo>
                <a:lnTo>
                  <a:pt x="6930" y="722718"/>
                </a:lnTo>
                <a:lnTo>
                  <a:pt x="0" y="679747"/>
                </a:lnTo>
                <a:lnTo>
                  <a:pt x="0" y="135952"/>
                </a:lnTo>
                <a:lnTo>
                  <a:pt x="6930" y="92981"/>
                </a:lnTo>
                <a:lnTo>
                  <a:pt x="26230" y="55660"/>
                </a:lnTo>
                <a:lnTo>
                  <a:pt x="55660" y="26230"/>
                </a:lnTo>
                <a:lnTo>
                  <a:pt x="92981" y="6930"/>
                </a:lnTo>
                <a:lnTo>
                  <a:pt x="135952" y="0"/>
                </a:lnTo>
                <a:lnTo>
                  <a:pt x="1835647" y="0"/>
                </a:lnTo>
                <a:lnTo>
                  <a:pt x="1887674" y="10348"/>
                </a:lnTo>
                <a:lnTo>
                  <a:pt x="1931780" y="39819"/>
                </a:lnTo>
                <a:lnTo>
                  <a:pt x="1961251" y="83925"/>
                </a:lnTo>
                <a:lnTo>
                  <a:pt x="1971599" y="135952"/>
                </a:lnTo>
                <a:lnTo>
                  <a:pt x="1971599" y="679747"/>
                </a:lnTo>
                <a:lnTo>
                  <a:pt x="1964669" y="722718"/>
                </a:lnTo>
                <a:lnTo>
                  <a:pt x="1945368" y="760039"/>
                </a:lnTo>
                <a:lnTo>
                  <a:pt x="1915939" y="789469"/>
                </a:lnTo>
                <a:lnTo>
                  <a:pt x="1878618" y="808769"/>
                </a:lnTo>
                <a:lnTo>
                  <a:pt x="1835647" y="815699"/>
                </a:lnTo>
                <a:close/>
              </a:path>
            </a:pathLst>
          </a:custGeom>
          <a:solidFill>
            <a:srgbClr val="6AA84F">
              <a:alpha val="496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065496" y="973397"/>
            <a:ext cx="1529080" cy="1182247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36830">
              <a:lnSpc>
                <a:spcPts val="2250"/>
              </a:lnSpc>
              <a:spcBef>
                <a:spcPts val="200"/>
              </a:spcBef>
            </a:pPr>
            <a:r>
              <a:rPr lang="vi-VN" dirty="0"/>
              <a:t>Vãi</a:t>
            </a:r>
            <a:r>
              <a:rPr dirty="0"/>
              <a:t>,</a:t>
            </a:r>
            <a:r>
              <a:rPr spc="120" dirty="0"/>
              <a:t> </a:t>
            </a:r>
            <a:r>
              <a:rPr lang="vi-VN" spc="120" dirty="0"/>
              <a:t>chúng tôi cũng trung lập nè</a:t>
            </a:r>
            <a:r>
              <a:rPr spc="-20" dirty="0"/>
              <a:t>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5824" y="312950"/>
            <a:ext cx="4876799" cy="48305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2847975" cy="5143500"/>
          </a:xfrm>
          <a:custGeom>
            <a:avLst/>
            <a:gdLst/>
            <a:ahLst/>
            <a:cxnLst/>
            <a:rect l="l" t="t" r="r" b="b"/>
            <a:pathLst>
              <a:path w="2847975" h="5143500">
                <a:moveTo>
                  <a:pt x="284767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2847674" y="0"/>
                </a:lnTo>
                <a:lnTo>
                  <a:pt x="2847674" y="5143499"/>
                </a:lnTo>
                <a:close/>
              </a:path>
            </a:pathLst>
          </a:custGeom>
          <a:solidFill>
            <a:srgbClr val="F1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105225" y="3089975"/>
            <a:ext cx="3114040" cy="2053589"/>
            <a:chOff x="3105225" y="3089975"/>
            <a:chExt cx="3114040" cy="205358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6743" y="3302591"/>
              <a:ext cx="1932131" cy="18409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5225" y="3089975"/>
              <a:ext cx="1802511" cy="20257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07723" y="3489099"/>
              <a:ext cx="583450" cy="3572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4748" y="3236974"/>
              <a:ext cx="583450" cy="357250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3379125" y="705849"/>
            <a:ext cx="1989455" cy="761365"/>
          </a:xfrm>
          <a:custGeom>
            <a:avLst/>
            <a:gdLst/>
            <a:ahLst/>
            <a:cxnLst/>
            <a:rect l="l" t="t" r="r" b="b"/>
            <a:pathLst>
              <a:path w="1989454" h="761365">
                <a:moveTo>
                  <a:pt x="1862147" y="761099"/>
                </a:moveTo>
                <a:lnTo>
                  <a:pt x="126852" y="761099"/>
                </a:lnTo>
                <a:lnTo>
                  <a:pt x="77475" y="751131"/>
                </a:lnTo>
                <a:lnTo>
                  <a:pt x="37154" y="723945"/>
                </a:lnTo>
                <a:lnTo>
                  <a:pt x="9968" y="683624"/>
                </a:lnTo>
                <a:lnTo>
                  <a:pt x="0" y="634247"/>
                </a:lnTo>
                <a:lnTo>
                  <a:pt x="0" y="126852"/>
                </a:lnTo>
                <a:lnTo>
                  <a:pt x="9968" y="77475"/>
                </a:lnTo>
                <a:lnTo>
                  <a:pt x="37154" y="37154"/>
                </a:lnTo>
                <a:lnTo>
                  <a:pt x="77475" y="9968"/>
                </a:lnTo>
                <a:lnTo>
                  <a:pt x="126852" y="0"/>
                </a:lnTo>
                <a:lnTo>
                  <a:pt x="1862147" y="0"/>
                </a:lnTo>
                <a:lnTo>
                  <a:pt x="1910691" y="9656"/>
                </a:lnTo>
                <a:lnTo>
                  <a:pt x="1951845" y="37154"/>
                </a:lnTo>
                <a:lnTo>
                  <a:pt x="1979343" y="78308"/>
                </a:lnTo>
                <a:lnTo>
                  <a:pt x="1988999" y="126852"/>
                </a:lnTo>
                <a:lnTo>
                  <a:pt x="1988999" y="634247"/>
                </a:lnTo>
                <a:lnTo>
                  <a:pt x="1979031" y="683624"/>
                </a:lnTo>
                <a:lnTo>
                  <a:pt x="1951845" y="723945"/>
                </a:lnTo>
                <a:lnTo>
                  <a:pt x="1911524" y="751131"/>
                </a:lnTo>
                <a:lnTo>
                  <a:pt x="1862147" y="761099"/>
                </a:lnTo>
                <a:close/>
              </a:path>
            </a:pathLst>
          </a:custGeom>
          <a:solidFill>
            <a:srgbClr val="F1C131">
              <a:alpha val="496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48982" y="676723"/>
            <a:ext cx="1879600" cy="399955"/>
          </a:xfrm>
          <a:prstGeom prst="rect">
            <a:avLst/>
          </a:prstGeom>
        </p:spPr>
        <p:txBody>
          <a:bodyPr vert="horz" wrap="square" lIns="0" tIns="126974" rIns="0" bIns="0" rtlCol="0">
            <a:spAutoFit/>
          </a:bodyPr>
          <a:lstStyle/>
          <a:p>
            <a:pPr marL="287020" marR="5080" indent="-241300">
              <a:lnSpc>
                <a:spcPts val="2250"/>
              </a:lnSpc>
              <a:spcBef>
                <a:spcPts val="200"/>
              </a:spcBef>
            </a:pPr>
            <a:r>
              <a:rPr lang="vi-VN" spc="135" dirty="0"/>
              <a:t>Ai tạo ra</a:t>
            </a:r>
            <a:r>
              <a:rPr spc="60" dirty="0"/>
              <a:t>?</a:t>
            </a:r>
          </a:p>
        </p:txBody>
      </p:sp>
      <p:sp>
        <p:nvSpPr>
          <p:cNvPr id="11" name="object 11"/>
          <p:cNvSpPr/>
          <p:nvPr/>
        </p:nvSpPr>
        <p:spPr>
          <a:xfrm>
            <a:off x="6965299" y="1466625"/>
            <a:ext cx="1828800" cy="815975"/>
          </a:xfrm>
          <a:custGeom>
            <a:avLst/>
            <a:gdLst/>
            <a:ahLst/>
            <a:cxnLst/>
            <a:rect l="l" t="t" r="r" b="b"/>
            <a:pathLst>
              <a:path w="1828800" h="815975">
                <a:moveTo>
                  <a:pt x="1724846" y="815699"/>
                </a:moveTo>
                <a:lnTo>
                  <a:pt x="103952" y="815699"/>
                </a:lnTo>
                <a:lnTo>
                  <a:pt x="63489" y="807530"/>
                </a:lnTo>
                <a:lnTo>
                  <a:pt x="30447" y="785252"/>
                </a:lnTo>
                <a:lnTo>
                  <a:pt x="8169" y="752210"/>
                </a:lnTo>
                <a:lnTo>
                  <a:pt x="0" y="711747"/>
                </a:lnTo>
                <a:lnTo>
                  <a:pt x="0" y="103952"/>
                </a:lnTo>
                <a:lnTo>
                  <a:pt x="8169" y="63489"/>
                </a:lnTo>
                <a:lnTo>
                  <a:pt x="30447" y="30447"/>
                </a:lnTo>
                <a:lnTo>
                  <a:pt x="63489" y="8169"/>
                </a:lnTo>
                <a:lnTo>
                  <a:pt x="103952" y="0"/>
                </a:lnTo>
                <a:lnTo>
                  <a:pt x="1724846" y="0"/>
                </a:lnTo>
                <a:lnTo>
                  <a:pt x="1764628" y="7912"/>
                </a:lnTo>
                <a:lnTo>
                  <a:pt x="1798352" y="30447"/>
                </a:lnTo>
                <a:lnTo>
                  <a:pt x="1820886" y="64171"/>
                </a:lnTo>
                <a:lnTo>
                  <a:pt x="1828799" y="103952"/>
                </a:lnTo>
                <a:lnTo>
                  <a:pt x="1828799" y="711747"/>
                </a:lnTo>
                <a:lnTo>
                  <a:pt x="1820630" y="752210"/>
                </a:lnTo>
                <a:lnTo>
                  <a:pt x="1798352" y="785252"/>
                </a:lnTo>
                <a:lnTo>
                  <a:pt x="1765310" y="807530"/>
                </a:lnTo>
                <a:lnTo>
                  <a:pt x="1724846" y="815699"/>
                </a:lnTo>
                <a:close/>
              </a:path>
            </a:pathLst>
          </a:custGeom>
          <a:solidFill>
            <a:srgbClr val="E69137">
              <a:alpha val="503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66395" y="1566372"/>
            <a:ext cx="1426845" cy="6007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27965">
              <a:lnSpc>
                <a:spcPts val="2250"/>
              </a:lnSpc>
              <a:spcBef>
                <a:spcPts val="200"/>
              </a:spcBef>
            </a:pP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Satoshi </a:t>
            </a:r>
            <a:r>
              <a:rPr sz="1900" spc="40" dirty="0">
                <a:solidFill>
                  <a:srgbClr val="FFFFFF"/>
                </a:solidFill>
                <a:latin typeface="Verdana"/>
                <a:cs typeface="Verdana"/>
              </a:rPr>
              <a:t>Nakamoto.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051850" y="2738850"/>
            <a:ext cx="2092325" cy="2378710"/>
            <a:chOff x="7051850" y="2738850"/>
            <a:chExt cx="2092325" cy="237871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1850" y="2738850"/>
              <a:ext cx="2092149" cy="23786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2649" y="2967297"/>
              <a:ext cx="637274" cy="47182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31644" y="471050"/>
            <a:ext cx="1889760" cy="4246880"/>
          </a:xfrm>
          <a:prstGeom prst="rect">
            <a:avLst/>
          </a:prstGeom>
        </p:spPr>
        <p:txBody>
          <a:bodyPr vert="vert270" wrap="square" lIns="0" tIns="73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4900" spc="220" dirty="0">
                <a:solidFill>
                  <a:srgbClr val="5D4A0F"/>
                </a:solidFill>
                <a:latin typeface="Lucida Sans Unicode"/>
                <a:cs typeface="Lucida Sans Unicode"/>
              </a:rPr>
              <a:t>theologically</a:t>
            </a:r>
            <a:endParaRPr sz="4900">
              <a:latin typeface="Lucida Sans Unicode"/>
              <a:cs typeface="Lucida Sans Unicode"/>
            </a:endParaRPr>
          </a:p>
          <a:p>
            <a:pPr marL="40640" algn="ctr">
              <a:lnSpc>
                <a:spcPct val="100000"/>
              </a:lnSpc>
              <a:spcBef>
                <a:spcPts val="645"/>
              </a:spcBef>
            </a:pPr>
            <a:r>
              <a:rPr sz="6100" spc="175" dirty="0">
                <a:solidFill>
                  <a:srgbClr val="FFFFFF"/>
                </a:solidFill>
                <a:latin typeface="Verdana"/>
                <a:cs typeface="Verdana"/>
              </a:rPr>
              <a:t>agnostic</a:t>
            </a:r>
            <a:endParaRPr sz="6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209</Words>
  <Application>Microsoft Office PowerPoint</Application>
  <PresentationFormat>On-screen Show (16:9)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Lucida Sans Unicode</vt:lpstr>
      <vt:lpstr>Verdana</vt:lpstr>
      <vt:lpstr>Office Theme</vt:lpstr>
      <vt:lpstr>Bitcoin giữ</vt:lpstr>
      <vt:lpstr>Mày thuộc tập đoàn nào?</vt:lpstr>
      <vt:lpstr>Mày có thử tự nhân đôi chưa?</vt:lpstr>
      <vt:lpstr>Những điều khoản trong giấp phép sử dụng?</vt:lpstr>
      <vt:lpstr>Dự đoán quý 3 như thế nào?</vt:lpstr>
      <vt:lpstr>Chúc mừng khi gia nhập hội.</vt:lpstr>
      <vt:lpstr>Làm sao có thể giớ hạn phạm vi sử dụng của người dùng?</vt:lpstr>
      <vt:lpstr>Vãi, chúng tôi cũng trung lập nè!</vt:lpstr>
      <vt:lpstr>Ai tạo ra?</vt:lpstr>
      <vt:lpstr>PowerPoint Presentation</vt:lpstr>
      <vt:lpstr>Cấm mày vào biên giới nước tao.</vt:lpstr>
      <vt:lpstr>Bitcoin cho mọi người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is Neutral 2023</dc:title>
  <cp:lastModifiedBy>Anh LA</cp:lastModifiedBy>
  <cp:revision>7</cp:revision>
  <dcterms:created xsi:type="dcterms:W3CDTF">2024-04-27T00:37:55Z</dcterms:created>
  <dcterms:modified xsi:type="dcterms:W3CDTF">2024-05-30T21:09:40Z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